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2"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4" r:id="rId15"/>
    <p:sldId id="269" r:id="rId16"/>
    <p:sldId id="270" r:id="rId17"/>
    <p:sldId id="272" r:id="rId18"/>
    <p:sldId id="273" r:id="rId19"/>
    <p:sldId id="274" r:id="rId20"/>
    <p:sldId id="275" r:id="rId21"/>
    <p:sldId id="276" r:id="rId22"/>
    <p:sldId id="277" r:id="rId23"/>
    <p:sldId id="278" r:id="rId24"/>
    <p:sldId id="279" r:id="rId25"/>
    <p:sldId id="281" r:id="rId26"/>
    <p:sldId id="282" r:id="rId27"/>
    <p:sldId id="283" r:id="rId28"/>
  </p:sldIdLst>
  <p:sldSz cx="10693400" cy="7561263"/>
  <p:notesSz cx="6858000" cy="9144000"/>
  <p:defaultTextStyle>
    <a:defPPr>
      <a:defRPr lang="ru-RU"/>
    </a:defPPr>
    <a:lvl1pPr marL="0" algn="l" defTabSz="1043056" rtl="0" eaLnBrk="1" latinLnBrk="0" hangingPunct="1">
      <a:defRPr sz="2053" kern="1200">
        <a:solidFill>
          <a:schemeClr val="tx1"/>
        </a:solidFill>
        <a:latin typeface="+mn-lt"/>
        <a:ea typeface="+mn-ea"/>
        <a:cs typeface="+mn-cs"/>
      </a:defRPr>
    </a:lvl1pPr>
    <a:lvl2pPr marL="521528" algn="l" defTabSz="1043056" rtl="0" eaLnBrk="1" latinLnBrk="0" hangingPunct="1">
      <a:defRPr sz="2053" kern="1200">
        <a:solidFill>
          <a:schemeClr val="tx1"/>
        </a:solidFill>
        <a:latin typeface="+mn-lt"/>
        <a:ea typeface="+mn-ea"/>
        <a:cs typeface="+mn-cs"/>
      </a:defRPr>
    </a:lvl2pPr>
    <a:lvl3pPr marL="1043056" algn="l" defTabSz="1043056" rtl="0" eaLnBrk="1" latinLnBrk="0" hangingPunct="1">
      <a:defRPr sz="2053" kern="1200">
        <a:solidFill>
          <a:schemeClr val="tx1"/>
        </a:solidFill>
        <a:latin typeface="+mn-lt"/>
        <a:ea typeface="+mn-ea"/>
        <a:cs typeface="+mn-cs"/>
      </a:defRPr>
    </a:lvl3pPr>
    <a:lvl4pPr marL="1564584" algn="l" defTabSz="1043056" rtl="0" eaLnBrk="1" latinLnBrk="0" hangingPunct="1">
      <a:defRPr sz="2053" kern="1200">
        <a:solidFill>
          <a:schemeClr val="tx1"/>
        </a:solidFill>
        <a:latin typeface="+mn-lt"/>
        <a:ea typeface="+mn-ea"/>
        <a:cs typeface="+mn-cs"/>
      </a:defRPr>
    </a:lvl4pPr>
    <a:lvl5pPr marL="2086112" algn="l" defTabSz="1043056" rtl="0" eaLnBrk="1" latinLnBrk="0" hangingPunct="1">
      <a:defRPr sz="2053" kern="1200">
        <a:solidFill>
          <a:schemeClr val="tx1"/>
        </a:solidFill>
        <a:latin typeface="+mn-lt"/>
        <a:ea typeface="+mn-ea"/>
        <a:cs typeface="+mn-cs"/>
      </a:defRPr>
    </a:lvl5pPr>
    <a:lvl6pPr marL="2607640" algn="l" defTabSz="1043056" rtl="0" eaLnBrk="1" latinLnBrk="0" hangingPunct="1">
      <a:defRPr sz="2053" kern="1200">
        <a:solidFill>
          <a:schemeClr val="tx1"/>
        </a:solidFill>
        <a:latin typeface="+mn-lt"/>
        <a:ea typeface="+mn-ea"/>
        <a:cs typeface="+mn-cs"/>
      </a:defRPr>
    </a:lvl6pPr>
    <a:lvl7pPr marL="3129168" algn="l" defTabSz="1043056" rtl="0" eaLnBrk="1" latinLnBrk="0" hangingPunct="1">
      <a:defRPr sz="2053" kern="1200">
        <a:solidFill>
          <a:schemeClr val="tx1"/>
        </a:solidFill>
        <a:latin typeface="+mn-lt"/>
        <a:ea typeface="+mn-ea"/>
        <a:cs typeface="+mn-cs"/>
      </a:defRPr>
    </a:lvl7pPr>
    <a:lvl8pPr marL="3650696" algn="l" defTabSz="1043056" rtl="0" eaLnBrk="1" latinLnBrk="0" hangingPunct="1">
      <a:defRPr sz="2053" kern="1200">
        <a:solidFill>
          <a:schemeClr val="tx1"/>
        </a:solidFill>
        <a:latin typeface="+mn-lt"/>
        <a:ea typeface="+mn-ea"/>
        <a:cs typeface="+mn-cs"/>
      </a:defRPr>
    </a:lvl8pPr>
    <a:lvl9pPr marL="4172224" algn="l" defTabSz="1043056" rtl="0" eaLnBrk="1" latinLnBrk="0" hangingPunct="1">
      <a:defRPr sz="2053"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7DFBDEF-B74E-422C-9B50-4C05B532B163}">
          <p14:sldIdLst>
            <p14:sldId id="256"/>
            <p14:sldId id="257"/>
            <p14:sldId id="258"/>
            <p14:sldId id="259"/>
            <p14:sldId id="260"/>
            <p14:sldId id="261"/>
            <p14:sldId id="262"/>
            <p14:sldId id="263"/>
            <p14:sldId id="264"/>
            <p14:sldId id="265"/>
            <p14:sldId id="266"/>
            <p14:sldId id="267"/>
            <p14:sldId id="268"/>
          </p14:sldIdLst>
        </p14:section>
        <p14:section name="Раздел без заголовка" id="{C3AA9C35-AA9C-4EAD-B991-5649852B3952}">
          <p14:sldIdLst>
            <p14:sldId id="284"/>
            <p14:sldId id="269"/>
            <p14:sldId id="270"/>
            <p14:sldId id="272"/>
            <p14:sldId id="273"/>
            <p14:sldId id="274"/>
            <p14:sldId id="275"/>
            <p14:sldId id="276"/>
            <p14:sldId id="277"/>
            <p14:sldId id="278"/>
            <p14:sldId id="279"/>
            <p14:sldId id="281"/>
            <p14:sldId id="282"/>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580" autoAdjust="0"/>
  </p:normalViewPr>
  <p:slideViewPr>
    <p:cSldViewPr snapToGrid="0">
      <p:cViewPr varScale="1">
        <p:scale>
          <a:sx n="50" d="100"/>
          <a:sy n="50" d="100"/>
        </p:scale>
        <p:origin x="126"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file:///G:\&#1052;&#1086;&#1080;%20&#1076;&#1086;&#1082;&#1091;&#1084;&#1077;&#1085;&#1090;&#1099;\&#1051;&#1048;&#1044;&#1040;\&#1055;&#1088;&#1086;&#1075;&#1088;&#1072;&#1084;&#1084;&#1099;%20&#1088;&#1072;&#1079;&#1074;&#1080;&#1090;&#1080;&#1103;%20&#1052;&#1054;&#1048;\&#1052;&#1055;%20&#1055;&#1088;&#1086;&#1075;&#1088;&#1072;&#1084;&#1084;&#1072;%20&#1057;&#1052;&#1055;%202016-2019%20&#1054;&#1073;&#1088;&#1072;&#1079;&#1094;&#1099;\&#1044;&#1080;&#1072;&#1075;&#1088;&#1072;&#1084;&#1084;&#1072;%20&#1057;&#1052;&#1055;%202016-2020&#1075;&#1075;.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G:\&#1052;&#1086;&#1080;%20&#1076;&#1086;&#1082;&#1091;&#1084;&#1077;&#1085;&#1090;&#1099;\&#1051;&#1048;&#1044;&#1040;\&#1055;&#1088;&#1086;&#1075;&#1088;&#1072;&#1084;&#1084;&#1099;%20&#1088;&#1072;&#1079;&#1074;&#1080;&#1090;&#1080;&#1103;%20&#1052;&#1054;&#1048;\&#1052;&#1055;%20&#1055;&#1088;&#1086;&#1075;&#1088;&#1072;&#1084;&#1084;&#1072;%20&#1057;&#1052;&#1055;%202016-2019%20&#1054;&#1073;&#1088;&#1072;&#1079;&#1094;&#1099;\&#1044;&#1080;&#1072;&#1075;&#1088;&#1072;&#1084;&#1084;&#1072;%20&#1057;&#1052;&#1055;%202016-2020&#1075;&#1075;.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1"/>
            </a:pPr>
            <a:r>
              <a:rPr lang="ru-RU" b="1" dirty="0"/>
              <a:t>Распределение ИП</a:t>
            </a:r>
            <a:r>
              <a:rPr lang="ru-RU" b="1" baseline="0" dirty="0"/>
              <a:t> </a:t>
            </a:r>
            <a:r>
              <a:rPr lang="ru-RU" b="1" baseline="0" dirty="0" err="1"/>
              <a:t>Хотынецкого</a:t>
            </a:r>
            <a:r>
              <a:rPr lang="ru-RU" b="1" baseline="0" dirty="0"/>
              <a:t> района по видам деятельности</a:t>
            </a:r>
            <a:r>
              <a:rPr lang="ru-RU" b="1" dirty="0"/>
              <a:t> </a:t>
            </a:r>
          </a:p>
        </c:rich>
      </c:tx>
      <c:overlay val="0"/>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9.5996638721068187E-2"/>
          <c:y val="0.15344419821686525"/>
          <c:w val="0.80130737503211202"/>
          <c:h val="0.28460146599382563"/>
        </c:manualLayout>
      </c:layout>
      <c:pie3DChart>
        <c:varyColors val="1"/>
        <c:ser>
          <c:idx val="0"/>
          <c:order val="0"/>
          <c:spPr>
            <a:solidFill>
              <a:srgbClr val="9999FF"/>
            </a:solidFill>
            <a:ln w="12700">
              <a:solidFill>
                <a:srgbClr val="000000"/>
              </a:solidFill>
              <a:prstDash val="solid"/>
            </a:ln>
          </c:spPr>
          <c:explosion val="25"/>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1-1356-4CF1-9932-2555F0F2F3A8}"/>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3-1356-4CF1-9932-2555F0F2F3A8}"/>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5-1356-4CF1-9932-2555F0F2F3A8}"/>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7-1356-4CF1-9932-2555F0F2F3A8}"/>
              </c:ext>
            </c:extLst>
          </c:dPt>
          <c:dPt>
            <c:idx val="5"/>
            <c:bubble3D val="0"/>
            <c:spPr>
              <a:solidFill>
                <a:srgbClr val="FF8080"/>
              </a:solidFill>
              <a:ln w="12700">
                <a:solidFill>
                  <a:srgbClr val="000000"/>
                </a:solidFill>
                <a:prstDash val="solid"/>
              </a:ln>
            </c:spPr>
            <c:extLst>
              <c:ext xmlns:c16="http://schemas.microsoft.com/office/drawing/2014/chart" uri="{C3380CC4-5D6E-409C-BE32-E72D297353CC}">
                <c16:uniqueId val="{00000009-1356-4CF1-9932-2555F0F2F3A8}"/>
              </c:ext>
            </c:extLst>
          </c:dPt>
          <c:dLbls>
            <c:spPr>
              <a:noFill/>
              <a:ln w="25400">
                <a:noFill/>
              </a:ln>
            </c:spPr>
            <c:txPr>
              <a:bodyPr wrap="square" lIns="38100" tIns="19050" rIns="38100" bIns="19050" anchor="ctr">
                <a:spAutoFit/>
              </a:bodyPr>
              <a:lstStyle/>
              <a:p>
                <a:pPr>
                  <a:defRPr sz="1000" b="0"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eparator> </c:separator>
            <c:showLeaderLines val="0"/>
            <c:extLst>
              <c:ext xmlns:c15="http://schemas.microsoft.com/office/drawing/2012/chart" uri="{CE6537A1-D6FC-4f65-9D91-7224C49458BB}"/>
            </c:extLst>
          </c:dLbls>
          <c:cat>
            <c:strRef>
              <c:f>Лист1!$A$2:$F$2</c:f>
              <c:strCache>
                <c:ptCount val="6"/>
                <c:pt idx="0">
                  <c:v>оптовая и розничная торговля</c:v>
                </c:pt>
                <c:pt idx="1">
                  <c:v>сельское хозяйство</c:v>
                </c:pt>
                <c:pt idx="2">
                  <c:v>транспорт</c:v>
                </c:pt>
                <c:pt idx="3">
                  <c:v>обрабатывающее производство</c:v>
                </c:pt>
                <c:pt idx="4">
                  <c:v>предоставления прочих коммунальных, социальных и персональных услуг </c:v>
                </c:pt>
                <c:pt idx="5">
                  <c:v>предоставления прочих видов услуг</c:v>
                </c:pt>
              </c:strCache>
            </c:strRef>
          </c:cat>
          <c:val>
            <c:numRef>
              <c:f>Лист1!$A$3:$F$3</c:f>
              <c:numCache>
                <c:formatCode>0.0%</c:formatCode>
                <c:ptCount val="6"/>
                <c:pt idx="0">
                  <c:v>0.56799999999999995</c:v>
                </c:pt>
                <c:pt idx="1">
                  <c:v>0.13200000000000001</c:v>
                </c:pt>
                <c:pt idx="2">
                  <c:v>0.14900000000000024</c:v>
                </c:pt>
                <c:pt idx="3">
                  <c:v>7.2000000000000133E-2</c:v>
                </c:pt>
                <c:pt idx="4">
                  <c:v>2.4000000000000042E-2</c:v>
                </c:pt>
                <c:pt idx="5">
                  <c:v>5.5000000000000132E-2</c:v>
                </c:pt>
              </c:numCache>
            </c:numRef>
          </c:val>
          <c:extLst>
            <c:ext xmlns:c16="http://schemas.microsoft.com/office/drawing/2014/chart" uri="{C3380CC4-5D6E-409C-BE32-E72D297353CC}">
              <c16:uniqueId val="{0000000A-1356-4CF1-9932-2555F0F2F3A8}"/>
            </c:ext>
          </c:extLst>
        </c:ser>
        <c:dLbls>
          <c:showLegendKey val="0"/>
          <c:showVal val="0"/>
          <c:showCatName val="0"/>
          <c:showSerName val="0"/>
          <c:showPercent val="1"/>
          <c:showBubbleSize val="0"/>
          <c:showLeaderLines val="0"/>
        </c:dLbls>
      </c:pie3DChart>
      <c:spPr>
        <a:noFill/>
        <a:ln w="25400">
          <a:noFill/>
        </a:ln>
      </c:spPr>
    </c:plotArea>
    <c:legend>
      <c:legendPos val="b"/>
      <c:layout>
        <c:manualLayout>
          <c:xMode val="edge"/>
          <c:yMode val="edge"/>
          <c:x val="6.1757961541525137E-2"/>
          <c:y val="0.43900529540864508"/>
          <c:w val="0.88988277196845289"/>
          <c:h val="0.5459300368360781"/>
        </c:manualLayout>
      </c:layout>
      <c:overlay val="0"/>
    </c:legend>
    <c:plotVisOnly val="1"/>
    <c:dispBlanksAs val="zero"/>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Cyr"/>
          <a:ea typeface="Arial Cyr"/>
          <a:cs typeface="Arial Cyr"/>
        </a:defRPr>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1"/>
            </a:pPr>
            <a:r>
              <a:rPr lang="ru-RU" b="1"/>
              <a:t>Распределение СМиСП</a:t>
            </a:r>
            <a:r>
              <a:rPr lang="ru-RU" b="1" baseline="0"/>
              <a:t> Хотынецкого района по видам деятельности</a:t>
            </a:r>
            <a:r>
              <a:rPr lang="ru-RU" b="1"/>
              <a:t> </a:t>
            </a:r>
          </a:p>
        </c:rich>
      </c:tx>
      <c:overlay val="0"/>
    </c:title>
    <c:autoTitleDeleted val="0"/>
    <c:view3D>
      <c:rotX val="15"/>
      <c:rotY val="0"/>
      <c:rAngAx val="0"/>
      <c:perspective val="0"/>
    </c:view3D>
    <c:floor>
      <c:thickness val="0"/>
    </c:floor>
    <c:sideWall>
      <c:thickness val="0"/>
    </c:sideWall>
    <c:backWall>
      <c:thickness val="0"/>
    </c:backWall>
    <c:plotArea>
      <c:layout/>
      <c:pie3DChart>
        <c:varyColors val="1"/>
        <c:ser>
          <c:idx val="0"/>
          <c:order val="0"/>
          <c:spPr>
            <a:solidFill>
              <a:srgbClr val="9999FF"/>
            </a:solidFill>
            <a:ln w="12700">
              <a:solidFill>
                <a:srgbClr val="000000"/>
              </a:solidFill>
              <a:prstDash val="solid"/>
            </a:ln>
          </c:spPr>
          <c:explosion val="25"/>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1-EA67-465C-A2B1-AB50882973F1}"/>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3-EA67-465C-A2B1-AB50882973F1}"/>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5-EA67-465C-A2B1-AB50882973F1}"/>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7-EA67-465C-A2B1-AB50882973F1}"/>
              </c:ext>
            </c:extLst>
          </c:dPt>
          <c:dLbls>
            <c:dLbl>
              <c:idx val="0"/>
              <c:layout>
                <c:manualLayout>
                  <c:x val="1.8105325159582827E-3"/>
                  <c:y val="-5.7127558506822482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EA67-465C-A2B1-AB50882973F1}"/>
                </c:ext>
              </c:extLst>
            </c:dLbl>
            <c:dLbl>
              <c:idx val="2"/>
              <c:layout>
                <c:manualLayout>
                  <c:x val="0.10330066402663618"/>
                  <c:y val="1.7374147061262162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A67-465C-A2B1-AB50882973F1}"/>
                </c:ext>
              </c:extLst>
            </c:dLbl>
            <c:dLbl>
              <c:idx val="3"/>
              <c:layout>
                <c:manualLayout>
                  <c:x val="2.2981371735728416E-2"/>
                  <c:y val="6.6910099505086973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EA67-465C-A2B1-AB50882973F1}"/>
                </c:ext>
              </c:extLst>
            </c:dLbl>
            <c:dLbl>
              <c:idx val="4"/>
              <c:layout>
                <c:manualLayout>
                  <c:x val="0.20838097675857359"/>
                  <c:y val="1.7478102353886141E-2"/>
                </c:manualLayout>
              </c:layout>
              <c:tx>
                <c:rich>
                  <a:bodyPr/>
                  <a:lstStyle/>
                  <a:p>
                    <a:r>
                      <a:rPr lang="ru-RU" dirty="0">
                        <a:solidFill>
                          <a:schemeClr val="bg1"/>
                        </a:solidFill>
                      </a:rPr>
                      <a:t>прочие 29%</a:t>
                    </a:r>
                  </a:p>
                </c:rich>
              </c:tx>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EA67-465C-A2B1-AB50882973F1}"/>
                </c:ext>
              </c:extLst>
            </c:dLbl>
            <c:spPr>
              <a:noFill/>
              <a:ln w="25400">
                <a:noFill/>
              </a:ln>
            </c:spPr>
            <c:txPr>
              <a:bodyPr wrap="square" lIns="38100" tIns="19050" rIns="38100" bIns="19050" anchor="ctr">
                <a:spAutoFit/>
              </a:bodyPr>
              <a:lstStyle/>
              <a:p>
                <a:pPr>
                  <a:defRPr sz="1000" b="0" i="0" u="none" strike="noStrike" baseline="0">
                    <a:solidFill>
                      <a:srgbClr val="000000"/>
                    </a:solidFill>
                    <a:latin typeface="Arial Cyr"/>
                    <a:ea typeface="Arial Cyr"/>
                    <a:cs typeface="Arial Cyr"/>
                  </a:defRPr>
                </a:pPr>
                <a:endParaRPr lang="ru-RU"/>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Лист1!$A$2:$E$2</c:f>
              <c:strCache>
                <c:ptCount val="5"/>
                <c:pt idx="0">
                  <c:v>торговля и общественное питание</c:v>
                </c:pt>
                <c:pt idx="1">
                  <c:v>сельское хозяйство</c:v>
                </c:pt>
                <c:pt idx="2">
                  <c:v>строительство</c:v>
                </c:pt>
                <c:pt idx="3">
                  <c:v>производство</c:v>
                </c:pt>
                <c:pt idx="4">
                  <c:v>прочие</c:v>
                </c:pt>
              </c:strCache>
            </c:strRef>
          </c:cat>
          <c:val>
            <c:numRef>
              <c:f>Лист1!$A$3:$E$3</c:f>
              <c:numCache>
                <c:formatCode>0.0%</c:formatCode>
                <c:ptCount val="5"/>
                <c:pt idx="0">
                  <c:v>0.23500000000000001</c:v>
                </c:pt>
                <c:pt idx="1">
                  <c:v>0.29400000000000032</c:v>
                </c:pt>
                <c:pt idx="2">
                  <c:v>5.9000000000000323E-2</c:v>
                </c:pt>
                <c:pt idx="3">
                  <c:v>0.11799999999999998</c:v>
                </c:pt>
                <c:pt idx="4">
                  <c:v>0.29400000000000032</c:v>
                </c:pt>
              </c:numCache>
            </c:numRef>
          </c:val>
          <c:extLst>
            <c:ext xmlns:c16="http://schemas.microsoft.com/office/drawing/2014/chart" uri="{C3380CC4-5D6E-409C-BE32-E72D297353CC}">
              <c16:uniqueId val="{00000008-EA67-465C-A2B1-AB50882973F1}"/>
            </c:ext>
          </c:extLst>
        </c:ser>
        <c:dLbls>
          <c:showLegendKey val="0"/>
          <c:showVal val="0"/>
          <c:showCatName val="1"/>
          <c:showSerName val="0"/>
          <c:showPercent val="1"/>
          <c:showBubbleSize val="0"/>
          <c:showLeaderLines val="0"/>
        </c:dLbls>
      </c:pie3DChart>
      <c:spPr>
        <a:noFill/>
        <a:ln w="25400">
          <a:noFill/>
        </a:ln>
      </c:spPr>
    </c:plotArea>
    <c:plotVisOnly val="1"/>
    <c:dispBlanksAs val="zero"/>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Cyr"/>
          <a:ea typeface="Arial Cyr"/>
          <a:cs typeface="Arial Cyr"/>
        </a:defRPr>
      </a:pPr>
      <a:endParaRPr lang="ru-RU"/>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FA54C-5207-43FB-9179-9EA4E75D92C3}" type="datetimeFigureOut">
              <a:rPr lang="ru-RU" smtClean="0"/>
              <a:t>11.07.2022</a:t>
            </a:fld>
            <a:endParaRPr lang="ru-RU"/>
          </a:p>
        </p:txBody>
      </p:sp>
      <p:sp>
        <p:nvSpPr>
          <p:cNvPr id="4" name="Образ слайда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D6D7F-5149-4429-8103-6E3C13B4E03D}" type="slidenum">
              <a:rPr lang="ru-RU" smtClean="0"/>
              <a:t>‹#›</a:t>
            </a:fld>
            <a:endParaRPr lang="ru-RU"/>
          </a:p>
        </p:txBody>
      </p:sp>
    </p:spTree>
    <p:extLst>
      <p:ext uri="{BB962C8B-B14F-4D97-AF65-F5344CB8AC3E}">
        <p14:creationId xmlns:p14="http://schemas.microsoft.com/office/powerpoint/2010/main" val="3719511187"/>
      </p:ext>
    </p:extLst>
  </p:cSld>
  <p:clrMap bg1="lt1" tx1="dk1" bg2="lt2" tx2="dk2" accent1="accent1" accent2="accent2" accent3="accent3" accent4="accent4" accent5="accent5" accent6="accent6" hlink="hlink" folHlink="folHlink"/>
  <p:notesStyle>
    <a:lvl1pPr marL="0" algn="l" defTabSz="1043056" rtl="0" eaLnBrk="1" latinLnBrk="0" hangingPunct="1">
      <a:defRPr sz="1369" kern="1200">
        <a:solidFill>
          <a:schemeClr val="tx1"/>
        </a:solidFill>
        <a:latin typeface="+mn-lt"/>
        <a:ea typeface="+mn-ea"/>
        <a:cs typeface="+mn-cs"/>
      </a:defRPr>
    </a:lvl1pPr>
    <a:lvl2pPr marL="521528" algn="l" defTabSz="1043056" rtl="0" eaLnBrk="1" latinLnBrk="0" hangingPunct="1">
      <a:defRPr sz="1369" kern="1200">
        <a:solidFill>
          <a:schemeClr val="tx1"/>
        </a:solidFill>
        <a:latin typeface="+mn-lt"/>
        <a:ea typeface="+mn-ea"/>
        <a:cs typeface="+mn-cs"/>
      </a:defRPr>
    </a:lvl2pPr>
    <a:lvl3pPr marL="1043056" algn="l" defTabSz="1043056" rtl="0" eaLnBrk="1" latinLnBrk="0" hangingPunct="1">
      <a:defRPr sz="1369" kern="1200">
        <a:solidFill>
          <a:schemeClr val="tx1"/>
        </a:solidFill>
        <a:latin typeface="+mn-lt"/>
        <a:ea typeface="+mn-ea"/>
        <a:cs typeface="+mn-cs"/>
      </a:defRPr>
    </a:lvl3pPr>
    <a:lvl4pPr marL="1564584" algn="l" defTabSz="1043056" rtl="0" eaLnBrk="1" latinLnBrk="0" hangingPunct="1">
      <a:defRPr sz="1369" kern="1200">
        <a:solidFill>
          <a:schemeClr val="tx1"/>
        </a:solidFill>
        <a:latin typeface="+mn-lt"/>
        <a:ea typeface="+mn-ea"/>
        <a:cs typeface="+mn-cs"/>
      </a:defRPr>
    </a:lvl4pPr>
    <a:lvl5pPr marL="2086112" algn="l" defTabSz="1043056" rtl="0" eaLnBrk="1" latinLnBrk="0" hangingPunct="1">
      <a:defRPr sz="1369" kern="1200">
        <a:solidFill>
          <a:schemeClr val="tx1"/>
        </a:solidFill>
        <a:latin typeface="+mn-lt"/>
        <a:ea typeface="+mn-ea"/>
        <a:cs typeface="+mn-cs"/>
      </a:defRPr>
    </a:lvl5pPr>
    <a:lvl6pPr marL="2607640" algn="l" defTabSz="1043056" rtl="0" eaLnBrk="1" latinLnBrk="0" hangingPunct="1">
      <a:defRPr sz="1369" kern="1200">
        <a:solidFill>
          <a:schemeClr val="tx1"/>
        </a:solidFill>
        <a:latin typeface="+mn-lt"/>
        <a:ea typeface="+mn-ea"/>
        <a:cs typeface="+mn-cs"/>
      </a:defRPr>
    </a:lvl6pPr>
    <a:lvl7pPr marL="3129168" algn="l" defTabSz="1043056" rtl="0" eaLnBrk="1" latinLnBrk="0" hangingPunct="1">
      <a:defRPr sz="1369" kern="1200">
        <a:solidFill>
          <a:schemeClr val="tx1"/>
        </a:solidFill>
        <a:latin typeface="+mn-lt"/>
        <a:ea typeface="+mn-ea"/>
        <a:cs typeface="+mn-cs"/>
      </a:defRPr>
    </a:lvl7pPr>
    <a:lvl8pPr marL="3650696" algn="l" defTabSz="1043056" rtl="0" eaLnBrk="1" latinLnBrk="0" hangingPunct="1">
      <a:defRPr sz="1369" kern="1200">
        <a:solidFill>
          <a:schemeClr val="tx1"/>
        </a:solidFill>
        <a:latin typeface="+mn-lt"/>
        <a:ea typeface="+mn-ea"/>
        <a:cs typeface="+mn-cs"/>
      </a:defRPr>
    </a:lvl8pPr>
    <a:lvl9pPr marL="4172224" algn="l" defTabSz="1043056"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C4D6D7F-5149-4429-8103-6E3C13B4E03D}" type="slidenum">
              <a:rPr lang="ru-RU" smtClean="0"/>
              <a:t>2</a:t>
            </a:fld>
            <a:endParaRPr lang="ru-RU"/>
          </a:p>
        </p:txBody>
      </p:sp>
    </p:spTree>
    <p:extLst>
      <p:ext uri="{BB962C8B-B14F-4D97-AF65-F5344CB8AC3E}">
        <p14:creationId xmlns:p14="http://schemas.microsoft.com/office/powerpoint/2010/main" val="138767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C4D6D7F-5149-4429-8103-6E3C13B4E03D}" type="slidenum">
              <a:rPr lang="ru-RU" smtClean="0"/>
              <a:t>14</a:t>
            </a:fld>
            <a:endParaRPr lang="ru-RU"/>
          </a:p>
        </p:txBody>
      </p:sp>
    </p:spTree>
    <p:extLst>
      <p:ext uri="{BB962C8B-B14F-4D97-AF65-F5344CB8AC3E}">
        <p14:creationId xmlns:p14="http://schemas.microsoft.com/office/powerpoint/2010/main" val="1743628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ectangle 15"/>
          <p:cNvSpPr/>
          <p:nvPr/>
        </p:nvSpPr>
        <p:spPr>
          <a:xfrm>
            <a:off x="0" y="0"/>
            <a:ext cx="10693400" cy="7561263"/>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47111" y="1405774"/>
            <a:ext cx="8399180" cy="4749715"/>
          </a:xfrm>
          <a:prstGeom prst="rect">
            <a:avLst/>
          </a:prstGeom>
          <a:solidFill>
            <a:sysClr val="window" lastClr="FFFFFF"/>
          </a:solidFill>
          <a:ln w="6350" cap="flat" cmpd="sng" algn="ctr">
            <a:solidFill>
              <a:schemeClr val="tx1">
                <a:lumMod val="7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272515" y="1527375"/>
            <a:ext cx="8148371" cy="4506513"/>
          </a:xfrm>
          <a:prstGeom prst="rect">
            <a:avLst/>
          </a:prstGeom>
          <a:solidFill>
            <a:schemeClr val="bg2"/>
          </a:solidFill>
          <a:ln w="6350" cap="sq" cmpd="sng" algn="ctr">
            <a:noFill/>
            <a:prstDash val="solid"/>
            <a:miter lim="800000"/>
          </a:ln>
          <a:effectLst/>
        </p:spPr>
      </p:sp>
      <p:sp>
        <p:nvSpPr>
          <p:cNvPr id="15" name="Rectangle 14"/>
          <p:cNvSpPr/>
          <p:nvPr/>
        </p:nvSpPr>
        <p:spPr>
          <a:xfrm>
            <a:off x="4437761" y="1405486"/>
            <a:ext cx="1817878" cy="705718"/>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4544695" y="1405488"/>
            <a:ext cx="1604010" cy="604901"/>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369748" y="2305714"/>
            <a:ext cx="7953906" cy="2856477"/>
          </a:xfrm>
        </p:spPr>
        <p:txBody>
          <a:bodyPr tIns="45720" bIns="45720" anchor="ctr">
            <a:noAutofit/>
          </a:bodyPr>
          <a:lstStyle>
            <a:lvl1pPr algn="ctr">
              <a:lnSpc>
                <a:spcPct val="83000"/>
              </a:lnSpc>
              <a:defRPr kumimoji="0" lang="en-US" sz="6836" b="0" i="0" u="none" strike="noStrike" kern="1200" cap="all" spc="-110" normalizeH="0" baseline="0">
                <a:ln>
                  <a:noFill/>
                </a:ln>
                <a:solidFill>
                  <a:sysClr val="window" lastClr="FFFFFF"/>
                </a:solidFill>
                <a:effectLst>
                  <a:outerShdw blurRad="38100" dist="12700" dir="2700000" algn="tl" rotWithShape="0">
                    <a:prstClr val="black">
                      <a:alpha val="40000"/>
                    </a:prstClr>
                  </a:outerShdw>
                </a:effectLst>
                <a:uLnTx/>
                <a:uFillTx/>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370092" y="5162190"/>
            <a:ext cx="7955890" cy="554493"/>
          </a:xfrm>
        </p:spPr>
        <p:txBody>
          <a:bodyPr>
            <a:normAutofit/>
          </a:bodyPr>
          <a:lstStyle>
            <a:lvl1pPr marL="0" indent="0" algn="ctr">
              <a:spcBef>
                <a:spcPts val="0"/>
              </a:spcBef>
              <a:buNone/>
              <a:defRPr sz="1544" spc="88" baseline="0">
                <a:solidFill>
                  <a:schemeClr val="tx2"/>
                </a:solidFill>
              </a:defRPr>
            </a:lvl1pPr>
            <a:lvl2pPr marL="504063" indent="0" algn="ctr">
              <a:buNone/>
              <a:defRPr sz="1544"/>
            </a:lvl2pPr>
            <a:lvl3pPr marL="1008126" indent="0" algn="ctr">
              <a:buNone/>
              <a:defRPr sz="1544"/>
            </a:lvl3pPr>
            <a:lvl4pPr marL="1512189" indent="0" algn="ctr">
              <a:buNone/>
              <a:defRPr sz="1544"/>
            </a:lvl4pPr>
            <a:lvl5pPr marL="2016252" indent="0" algn="ctr">
              <a:buNone/>
              <a:defRPr sz="1544"/>
            </a:lvl5pPr>
            <a:lvl6pPr marL="2520315" indent="0" algn="ctr">
              <a:buNone/>
              <a:defRPr sz="1544"/>
            </a:lvl6pPr>
            <a:lvl7pPr marL="3024378" indent="0" algn="ctr">
              <a:buNone/>
              <a:defRPr sz="1544"/>
            </a:lvl7pPr>
            <a:lvl8pPr marL="3528441" indent="0" algn="ctr">
              <a:buNone/>
              <a:defRPr sz="1544"/>
            </a:lvl8pPr>
            <a:lvl9pPr marL="4032504" indent="0" algn="ctr">
              <a:buNone/>
              <a:defRPr sz="1544"/>
            </a:lvl9pPr>
          </a:lstStyle>
          <a:p>
            <a:r>
              <a:rPr lang="ru-RU"/>
              <a:t>Образец подзаголовка</a:t>
            </a:r>
            <a:endParaRPr lang="en-US" dirty="0"/>
          </a:p>
        </p:txBody>
      </p:sp>
      <p:sp>
        <p:nvSpPr>
          <p:cNvPr id="20" name="Date Placeholder 19"/>
          <p:cNvSpPr>
            <a:spLocks noGrp="1"/>
          </p:cNvSpPr>
          <p:nvPr>
            <p:ph type="dt" sz="half" idx="10"/>
          </p:nvPr>
        </p:nvSpPr>
        <p:spPr>
          <a:xfrm>
            <a:off x="4598162" y="1471042"/>
            <a:ext cx="1497076" cy="504084"/>
          </a:xfrm>
        </p:spPr>
        <p:txBody>
          <a:bodyPr/>
          <a:lstStyle>
            <a:lvl1pPr algn="ctr">
              <a:defRPr sz="1213" spc="0" baseline="0">
                <a:solidFill>
                  <a:srgbClr val="FFFFFF"/>
                </a:solidFill>
                <a:latin typeface="+mn-lt"/>
              </a:defRPr>
            </a:lvl1pPr>
          </a:lstStyle>
          <a:p>
            <a:fld id="{C04E461D-3922-4536-970F-83C8B6C3AD9E}" type="datetimeFigureOut">
              <a:rPr lang="ru-RU" smtClean="0"/>
              <a:t>11.07.2022</a:t>
            </a:fld>
            <a:endParaRPr lang="ru-RU"/>
          </a:p>
        </p:txBody>
      </p:sp>
      <p:sp>
        <p:nvSpPr>
          <p:cNvPr id="21" name="Footer Placeholder 20"/>
          <p:cNvSpPr>
            <a:spLocks noGrp="1"/>
          </p:cNvSpPr>
          <p:nvPr>
            <p:ph type="ftr" sz="quarter" idx="11"/>
          </p:nvPr>
        </p:nvSpPr>
        <p:spPr>
          <a:xfrm>
            <a:off x="1292162" y="5745435"/>
            <a:ext cx="5179616" cy="252042"/>
          </a:xfrm>
        </p:spPr>
        <p:txBody>
          <a:bodyPr/>
          <a:lstStyle>
            <a:lvl1pPr algn="l">
              <a:defRPr sz="992">
                <a:solidFill>
                  <a:schemeClr val="tx2"/>
                </a:solidFill>
              </a:defRPr>
            </a:lvl1pPr>
          </a:lstStyle>
          <a:p>
            <a:endParaRPr lang="ru-RU"/>
          </a:p>
        </p:txBody>
      </p:sp>
      <p:sp>
        <p:nvSpPr>
          <p:cNvPr id="22" name="Slide Number Placeholder 21"/>
          <p:cNvSpPr>
            <a:spLocks noGrp="1"/>
          </p:cNvSpPr>
          <p:nvPr>
            <p:ph type="sldNum" sz="quarter" idx="12"/>
          </p:nvPr>
        </p:nvSpPr>
        <p:spPr>
          <a:xfrm>
            <a:off x="7548987" y="5746560"/>
            <a:ext cx="1852296" cy="252042"/>
          </a:xfrm>
        </p:spPr>
        <p:txBody>
          <a:bodyPr/>
          <a:lstStyle>
            <a:lvl1pPr>
              <a:defRPr>
                <a:solidFill>
                  <a:schemeClr val="tx2"/>
                </a:solidFill>
              </a:defRPr>
            </a:lvl1pPr>
          </a:lstStyle>
          <a:p>
            <a:fld id="{20C54CF8-590A-4828-AFAA-B66B27CAAE98}" type="slidenum">
              <a:rPr lang="ru-RU" smtClean="0"/>
              <a:t>‹#›</a:t>
            </a:fld>
            <a:endParaRPr lang="ru-RU"/>
          </a:p>
        </p:txBody>
      </p:sp>
    </p:spTree>
    <p:extLst>
      <p:ext uri="{BB962C8B-B14F-4D97-AF65-F5344CB8AC3E}">
        <p14:creationId xmlns:p14="http://schemas.microsoft.com/office/powerpoint/2010/main" val="318105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04E461D-3922-4536-970F-83C8B6C3AD9E}" type="datetimeFigureOut">
              <a:rPr lang="ru-RU" smtClean="0"/>
              <a:t>11.07.2022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C54CF8-590A-4828-AFAA-B66B27CAAE98}" type="slidenum">
              <a:rPr lang="ru-RU" smtClean="0"/>
              <a:t>‹#›</a:t>
            </a:fld>
            <a:endParaRPr lang="ru-RU"/>
          </a:p>
        </p:txBody>
      </p:sp>
    </p:spTree>
    <p:extLst>
      <p:ext uri="{BB962C8B-B14F-4D97-AF65-F5344CB8AC3E}">
        <p14:creationId xmlns:p14="http://schemas.microsoft.com/office/powerpoint/2010/main" val="86229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86383" y="840140"/>
            <a:ext cx="2071846" cy="579696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35171" y="840140"/>
            <a:ext cx="7084378" cy="579696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04E461D-3922-4536-970F-83C8B6C3AD9E}" type="datetimeFigureOut">
              <a:rPr lang="ru-RU" smtClean="0"/>
              <a:t>11.07.2022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C54CF8-590A-4828-AFAA-B66B27CAAE98}" type="slidenum">
              <a:rPr lang="ru-RU" smtClean="0"/>
              <a:t>‹#›</a:t>
            </a:fld>
            <a:endParaRPr lang="ru-RU"/>
          </a:p>
        </p:txBody>
      </p:sp>
    </p:spTree>
    <p:extLst>
      <p:ext uri="{BB962C8B-B14F-4D97-AF65-F5344CB8AC3E}">
        <p14:creationId xmlns:p14="http://schemas.microsoft.com/office/powerpoint/2010/main" val="23306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04E461D-3922-4536-970F-83C8B6C3AD9E}" type="datetimeFigureOut">
              <a:rPr lang="ru-RU" smtClean="0"/>
              <a:t>11.07.2022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0C54CF8-590A-4828-AFAA-B66B27CAAE98}" type="slidenum">
              <a:rPr lang="ru-RU" smtClean="0"/>
              <a:t>‹#›</a:t>
            </a:fld>
            <a:endParaRPr lang="ru-RU"/>
          </a:p>
        </p:txBody>
      </p:sp>
    </p:spTree>
    <p:extLst>
      <p:ext uri="{BB962C8B-B14F-4D97-AF65-F5344CB8AC3E}">
        <p14:creationId xmlns:p14="http://schemas.microsoft.com/office/powerpoint/2010/main" val="36021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2" name="Rectangle 21"/>
          <p:cNvSpPr/>
          <p:nvPr/>
        </p:nvSpPr>
        <p:spPr>
          <a:xfrm>
            <a:off x="0" y="0"/>
            <a:ext cx="10693400" cy="7561263"/>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147111" y="1405774"/>
            <a:ext cx="8399180" cy="4749715"/>
          </a:xfrm>
          <a:prstGeom prst="rect">
            <a:avLst/>
          </a:prstGeom>
          <a:solidFill>
            <a:schemeClr val="tx1"/>
          </a:solidFill>
          <a:ln w="6350" cap="flat" cmpd="sng" algn="ctr">
            <a:solidFill>
              <a:schemeClr val="tx1">
                <a:lumMod val="7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272515" y="1527375"/>
            <a:ext cx="8148371" cy="4506513"/>
          </a:xfrm>
          <a:prstGeom prst="rect">
            <a:avLst/>
          </a:prstGeom>
          <a:solidFill>
            <a:schemeClr val="bg2"/>
          </a:solidFill>
          <a:ln w="6350" cap="sq" cmpd="sng" algn="ctr">
            <a:noFill/>
            <a:prstDash val="solid"/>
            <a:miter lim="800000"/>
          </a:ln>
          <a:effectLst/>
        </p:spPr>
      </p:sp>
      <p:sp>
        <p:nvSpPr>
          <p:cNvPr id="30" name="Rectangle 29"/>
          <p:cNvSpPr/>
          <p:nvPr/>
        </p:nvSpPr>
        <p:spPr>
          <a:xfrm>
            <a:off x="4437761" y="1405486"/>
            <a:ext cx="1817878" cy="705718"/>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4544695" y="1405488"/>
            <a:ext cx="1604010" cy="604901"/>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71427" y="2309073"/>
            <a:ext cx="7955890" cy="2853117"/>
          </a:xfrm>
        </p:spPr>
        <p:txBody>
          <a:bodyPr anchor="ctr">
            <a:noAutofit/>
          </a:bodyPr>
          <a:lstStyle>
            <a:lvl1pPr algn="ctr">
              <a:lnSpc>
                <a:spcPct val="83000"/>
              </a:lnSpc>
              <a:defRPr kumimoji="0" lang="en-US" sz="6836" b="0" i="0" u="none" strike="noStrike" kern="1200" cap="all" spc="-110" normalizeH="0" baseline="0" dirty="0">
                <a:ln>
                  <a:noFill/>
                </a:ln>
                <a:solidFill>
                  <a:sysClr val="window" lastClr="FFFFFF"/>
                </a:solidFill>
                <a:effectLst>
                  <a:outerShdw blurRad="38100" dist="12700" dir="2700000" algn="tl" rotWithShape="0">
                    <a:prstClr val="black">
                      <a:alpha val="40000"/>
                    </a:prstClr>
                  </a:outerShdw>
                </a:effectLst>
                <a:uLnTx/>
                <a:uFillTx/>
              </a:defRPr>
            </a:lvl1pPr>
          </a:lstStyle>
          <a:p>
            <a:r>
              <a:rPr lang="ru-RU"/>
              <a:t>Образец заголовка</a:t>
            </a:r>
            <a:endParaRPr lang="en-US" dirty="0"/>
          </a:p>
        </p:txBody>
      </p:sp>
      <p:sp>
        <p:nvSpPr>
          <p:cNvPr id="3" name="Text Placeholder 2"/>
          <p:cNvSpPr>
            <a:spLocks noGrp="1"/>
          </p:cNvSpPr>
          <p:nvPr>
            <p:ph type="body" idx="1"/>
          </p:nvPr>
        </p:nvSpPr>
        <p:spPr>
          <a:xfrm>
            <a:off x="1371428" y="5162190"/>
            <a:ext cx="7955890" cy="554493"/>
          </a:xfrm>
        </p:spPr>
        <p:txBody>
          <a:bodyPr anchor="t">
            <a:normAutofit/>
          </a:bodyPr>
          <a:lstStyle>
            <a:lvl1pPr marL="0" indent="0" algn="ctr">
              <a:buNone/>
              <a:defRPr sz="1544">
                <a:solidFill>
                  <a:schemeClr val="tx2"/>
                </a:solidFill>
                <a:effectLst/>
              </a:defRPr>
            </a:lvl1pPr>
            <a:lvl2pPr marL="504063" indent="0">
              <a:buNone/>
              <a:defRPr sz="1544">
                <a:solidFill>
                  <a:schemeClr val="tx1">
                    <a:tint val="75000"/>
                  </a:schemeClr>
                </a:solidFill>
              </a:defRPr>
            </a:lvl2pPr>
            <a:lvl3pPr marL="1008126" indent="0">
              <a:buNone/>
              <a:defRPr sz="154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4598162" y="1469600"/>
            <a:ext cx="1497076" cy="504084"/>
          </a:xfrm>
        </p:spPr>
        <p:txBody>
          <a:bodyPr/>
          <a:lstStyle>
            <a:lvl1pPr algn="ctr">
              <a:defRPr lang="en-US" sz="1213" kern="1200" spc="0" baseline="0">
                <a:solidFill>
                  <a:srgbClr val="FFFFFF"/>
                </a:solidFill>
                <a:latin typeface="+mn-lt"/>
                <a:ea typeface="+mn-ea"/>
                <a:cs typeface="+mn-cs"/>
              </a:defRPr>
            </a:lvl1pPr>
          </a:lstStyle>
          <a:p>
            <a:fld id="{C04E461D-3922-4536-970F-83C8B6C3AD9E}" type="datetimeFigureOut">
              <a:rPr lang="ru-RU" smtClean="0"/>
              <a:t>11.07.2022</a:t>
            </a:fld>
            <a:endParaRPr lang="ru-RU"/>
          </a:p>
        </p:txBody>
      </p:sp>
      <p:sp>
        <p:nvSpPr>
          <p:cNvPr id="5" name="Footer Placeholder 4"/>
          <p:cNvSpPr>
            <a:spLocks noGrp="1"/>
          </p:cNvSpPr>
          <p:nvPr>
            <p:ph type="ftr" sz="quarter" idx="11"/>
          </p:nvPr>
        </p:nvSpPr>
        <p:spPr>
          <a:xfrm>
            <a:off x="1291861" y="5745435"/>
            <a:ext cx="5180952" cy="252042"/>
          </a:xfrm>
        </p:spPr>
        <p:txBody>
          <a:bodyPr/>
          <a:lstStyle>
            <a:lvl1pPr algn="l">
              <a:defRPr>
                <a:solidFill>
                  <a:schemeClr val="tx2"/>
                </a:solidFill>
              </a:defRPr>
            </a:lvl1pPr>
          </a:lstStyle>
          <a:p>
            <a:endParaRPr lang="ru-RU"/>
          </a:p>
        </p:txBody>
      </p:sp>
      <p:sp>
        <p:nvSpPr>
          <p:cNvPr id="6" name="Slide Number Placeholder 5"/>
          <p:cNvSpPr>
            <a:spLocks noGrp="1"/>
          </p:cNvSpPr>
          <p:nvPr>
            <p:ph type="sldNum" sz="quarter" idx="12"/>
          </p:nvPr>
        </p:nvSpPr>
        <p:spPr>
          <a:xfrm>
            <a:off x="7546867" y="5745435"/>
            <a:ext cx="1852632" cy="252042"/>
          </a:xfrm>
        </p:spPr>
        <p:txBody>
          <a:bodyPr/>
          <a:lstStyle>
            <a:lvl1pPr>
              <a:defRPr>
                <a:solidFill>
                  <a:schemeClr val="tx2"/>
                </a:solidFill>
              </a:defRPr>
            </a:lvl1pPr>
          </a:lstStyle>
          <a:p>
            <a:fld id="{20C54CF8-590A-4828-AFAA-B66B27CAAE98}" type="slidenum">
              <a:rPr lang="ru-RU" smtClean="0"/>
              <a:t>‹#›</a:t>
            </a:fld>
            <a:endParaRPr lang="ru-RU"/>
          </a:p>
        </p:txBody>
      </p:sp>
    </p:spTree>
    <p:extLst>
      <p:ext uri="{BB962C8B-B14F-4D97-AF65-F5344CB8AC3E}">
        <p14:creationId xmlns:p14="http://schemas.microsoft.com/office/powerpoint/2010/main" val="252988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55472" y="2318787"/>
            <a:ext cx="4277360" cy="4335124"/>
          </a:xfrm>
        </p:spPr>
        <p:txBody>
          <a:bodyPr/>
          <a:lstStyle>
            <a:lvl1pPr>
              <a:defRPr sz="1985"/>
            </a:lvl1pPr>
            <a:lvl2pPr>
              <a:defRPr sz="1764"/>
            </a:lvl2pPr>
            <a:lvl3pPr>
              <a:defRPr sz="1544"/>
            </a:lvl3pPr>
            <a:lvl4pPr>
              <a:defRPr sz="1544"/>
            </a:lvl4pPr>
            <a:lvl5pPr>
              <a:defRPr sz="1544"/>
            </a:lvl5pPr>
            <a:lvl6pPr>
              <a:defRPr sz="1544"/>
            </a:lvl6pPr>
            <a:lvl7pPr>
              <a:defRPr sz="1544"/>
            </a:lvl7pPr>
            <a:lvl8pPr>
              <a:defRPr sz="1544"/>
            </a:lvl8pPr>
            <a:lvl9pPr>
              <a:defRPr sz="154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560568" y="2318787"/>
            <a:ext cx="4277360" cy="4335124"/>
          </a:xfrm>
        </p:spPr>
        <p:txBody>
          <a:bodyPr/>
          <a:lstStyle>
            <a:lvl1pPr>
              <a:defRPr sz="1985"/>
            </a:lvl1pPr>
            <a:lvl2pPr>
              <a:defRPr sz="1764"/>
            </a:lvl2pPr>
            <a:lvl3pPr>
              <a:defRPr sz="1544"/>
            </a:lvl3pPr>
            <a:lvl4pPr>
              <a:defRPr sz="1544"/>
            </a:lvl4pPr>
            <a:lvl5pPr>
              <a:defRPr sz="1544"/>
            </a:lvl5pPr>
            <a:lvl6pPr>
              <a:defRPr sz="1544"/>
            </a:lvl6pPr>
            <a:lvl7pPr>
              <a:defRPr sz="1544"/>
            </a:lvl7pPr>
            <a:lvl8pPr>
              <a:defRPr sz="1544"/>
            </a:lvl8pPr>
            <a:lvl9pPr>
              <a:defRPr sz="154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04E461D-3922-4536-970F-83C8B6C3AD9E}" type="datetimeFigureOut">
              <a:rPr lang="ru-RU" smtClean="0"/>
              <a:t>11.07.2022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0C54CF8-590A-4828-AFAA-B66B27CAAE98}" type="slidenum">
              <a:rPr lang="ru-RU" smtClean="0"/>
              <a:t>‹#›</a:t>
            </a:fld>
            <a:endParaRPr lang="ru-RU"/>
          </a:p>
        </p:txBody>
      </p:sp>
    </p:spTree>
    <p:extLst>
      <p:ext uri="{BB962C8B-B14F-4D97-AF65-F5344CB8AC3E}">
        <p14:creationId xmlns:p14="http://schemas.microsoft.com/office/powerpoint/2010/main" val="14630748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855472" y="2287049"/>
            <a:ext cx="4277360" cy="705718"/>
          </a:xfrm>
        </p:spPr>
        <p:txBody>
          <a:bodyPr anchor="ctr">
            <a:normAutofit/>
          </a:bodyPr>
          <a:lstStyle>
            <a:lvl1pPr marL="0" indent="0" algn="ctr">
              <a:spcBef>
                <a:spcPts val="0"/>
              </a:spcBef>
              <a:buNone/>
              <a:defRPr sz="2095" b="0">
                <a:solidFill>
                  <a:schemeClr val="tx2"/>
                </a:solidFill>
                <a:latin typeface="+mn-lt"/>
              </a:defRPr>
            </a:lvl1pPr>
            <a:lvl2pPr marL="504063" indent="0">
              <a:buNone/>
              <a:defRPr sz="209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ru-RU"/>
              <a:t>Образец текста</a:t>
            </a:r>
          </a:p>
        </p:txBody>
      </p:sp>
      <p:sp>
        <p:nvSpPr>
          <p:cNvPr id="4" name="Content Placeholder 3"/>
          <p:cNvSpPr>
            <a:spLocks noGrp="1"/>
          </p:cNvSpPr>
          <p:nvPr>
            <p:ph sz="half" idx="2"/>
          </p:nvPr>
        </p:nvSpPr>
        <p:spPr>
          <a:xfrm>
            <a:off x="855472" y="3038506"/>
            <a:ext cx="4277360" cy="3528589"/>
          </a:xfrm>
        </p:spPr>
        <p:txBody>
          <a:bodyPr/>
          <a:lstStyle>
            <a:lvl1pPr>
              <a:defRPr sz="1985"/>
            </a:lvl1pPr>
            <a:lvl2pPr>
              <a:defRPr sz="1764"/>
            </a:lvl2pPr>
            <a:lvl3pPr>
              <a:defRPr sz="1544"/>
            </a:lvl3pPr>
            <a:lvl4pPr>
              <a:defRPr sz="1544"/>
            </a:lvl4pPr>
            <a:lvl5pPr>
              <a:defRPr sz="1544"/>
            </a:lvl5pPr>
            <a:lvl6pPr>
              <a:defRPr sz="1544"/>
            </a:lvl6pPr>
            <a:lvl7pPr>
              <a:defRPr sz="1544"/>
            </a:lvl7pPr>
            <a:lvl8pPr>
              <a:defRPr sz="1544"/>
            </a:lvl8pPr>
            <a:lvl9pPr>
              <a:defRPr sz="154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560568" y="2287049"/>
            <a:ext cx="4277360" cy="705718"/>
          </a:xfrm>
        </p:spPr>
        <p:txBody>
          <a:bodyPr anchor="ctr">
            <a:normAutofit/>
          </a:bodyPr>
          <a:lstStyle>
            <a:lvl1pPr marL="0" indent="0" algn="ctr">
              <a:spcBef>
                <a:spcPts val="0"/>
              </a:spcBef>
              <a:buNone/>
              <a:defRPr sz="2095" b="0">
                <a:solidFill>
                  <a:schemeClr val="tx2"/>
                </a:solidFill>
              </a:defRPr>
            </a:lvl1pPr>
            <a:lvl2pPr marL="504063" indent="0">
              <a:buNone/>
              <a:defRPr sz="209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ru-RU"/>
              <a:t>Образец текста</a:t>
            </a:r>
          </a:p>
        </p:txBody>
      </p:sp>
      <p:sp>
        <p:nvSpPr>
          <p:cNvPr id="6" name="Content Placeholder 5"/>
          <p:cNvSpPr>
            <a:spLocks noGrp="1"/>
          </p:cNvSpPr>
          <p:nvPr>
            <p:ph sz="quarter" idx="4"/>
          </p:nvPr>
        </p:nvSpPr>
        <p:spPr>
          <a:xfrm>
            <a:off x="5560568" y="3039259"/>
            <a:ext cx="4277360" cy="3528589"/>
          </a:xfrm>
        </p:spPr>
        <p:txBody>
          <a:bodyPr/>
          <a:lstStyle>
            <a:lvl1pPr>
              <a:defRPr sz="1985"/>
            </a:lvl1pPr>
            <a:lvl2pPr>
              <a:defRPr sz="1764"/>
            </a:lvl2pPr>
            <a:lvl3pPr>
              <a:defRPr sz="1544"/>
            </a:lvl3pPr>
            <a:lvl4pPr>
              <a:defRPr sz="1544"/>
            </a:lvl4pPr>
            <a:lvl5pPr>
              <a:defRPr sz="1544"/>
            </a:lvl5pPr>
            <a:lvl6pPr>
              <a:defRPr sz="1544"/>
            </a:lvl6pPr>
            <a:lvl7pPr>
              <a:defRPr sz="1544"/>
            </a:lvl7pPr>
            <a:lvl8pPr>
              <a:defRPr sz="1544"/>
            </a:lvl8pPr>
            <a:lvl9pPr>
              <a:defRPr sz="154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04E461D-3922-4536-970F-83C8B6C3AD9E}" type="datetimeFigureOut">
              <a:rPr lang="ru-RU" smtClean="0"/>
              <a:t>11.07.2022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0C54CF8-590A-4828-AFAA-B66B27CAAE98}" type="slidenum">
              <a:rPr lang="ru-RU" smtClean="0"/>
              <a:t>‹#›</a:t>
            </a:fld>
            <a:endParaRPr lang="ru-RU"/>
          </a:p>
        </p:txBody>
      </p:sp>
    </p:spTree>
    <p:extLst>
      <p:ext uri="{BB962C8B-B14F-4D97-AF65-F5344CB8AC3E}">
        <p14:creationId xmlns:p14="http://schemas.microsoft.com/office/powerpoint/2010/main" val="85041537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04E461D-3922-4536-970F-83C8B6C3AD9E}" type="datetimeFigureOut">
              <a:rPr lang="ru-RU" smtClean="0"/>
              <a:t>11.07.2022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0C54CF8-590A-4828-AFAA-B66B27CAAE98}" type="slidenum">
              <a:rPr lang="ru-RU" smtClean="0"/>
              <a:t>‹#›</a:t>
            </a:fld>
            <a:endParaRPr lang="ru-RU"/>
          </a:p>
        </p:txBody>
      </p:sp>
    </p:spTree>
    <p:extLst>
      <p:ext uri="{BB962C8B-B14F-4D97-AF65-F5344CB8AC3E}">
        <p14:creationId xmlns:p14="http://schemas.microsoft.com/office/powerpoint/2010/main" val="226415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E461D-3922-4536-970F-83C8B6C3AD9E}" type="datetimeFigureOut">
              <a:rPr lang="ru-RU" smtClean="0"/>
              <a:t>11.07.2022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0C54CF8-590A-4828-AFAA-B66B27CAAE98}" type="slidenum">
              <a:rPr lang="ru-RU" smtClean="0"/>
              <a:t>‹#›</a:t>
            </a:fld>
            <a:endParaRPr lang="ru-RU"/>
          </a:p>
        </p:txBody>
      </p:sp>
    </p:spTree>
    <p:extLst>
      <p:ext uri="{BB962C8B-B14F-4D97-AF65-F5344CB8AC3E}">
        <p14:creationId xmlns:p14="http://schemas.microsoft.com/office/powerpoint/2010/main" val="1248090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3" name="Rectangle 12"/>
          <p:cNvSpPr/>
          <p:nvPr/>
        </p:nvSpPr>
        <p:spPr>
          <a:xfrm>
            <a:off x="359412" y="322614"/>
            <a:ext cx="7207352" cy="6916035"/>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215350" y="191552"/>
            <a:ext cx="7482707" cy="7178159"/>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11631" y="191552"/>
            <a:ext cx="2566416" cy="71781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53718" y="669678"/>
            <a:ext cx="2131997" cy="1814703"/>
          </a:xfrm>
        </p:spPr>
        <p:txBody>
          <a:bodyPr anchor="b">
            <a:normAutofit/>
          </a:bodyPr>
          <a:lstStyle>
            <a:lvl1pPr algn="l" defTabSz="1008126" rtl="0" eaLnBrk="1" latinLnBrk="0" hangingPunct="1">
              <a:lnSpc>
                <a:spcPct val="90000"/>
              </a:lnSpc>
              <a:spcBef>
                <a:spcPct val="0"/>
              </a:spcBef>
              <a:buNone/>
              <a:defRPr lang="en-US" sz="2646" b="0" kern="1200" cap="none" spc="0" baseline="0" dirty="0">
                <a:solidFill>
                  <a:schemeClr val="bg1"/>
                </a:solidFill>
                <a:effectLst/>
                <a:latin typeface="+mj-lt"/>
                <a:ea typeface="+mn-ea"/>
                <a:cs typeface="+mn-cs"/>
              </a:defRPr>
            </a:lvl1pPr>
          </a:lstStyle>
          <a:p>
            <a:r>
              <a:rPr lang="ru-RU"/>
              <a:t>Образец заголовка</a:t>
            </a:r>
            <a:endParaRPr lang="en-US" dirty="0"/>
          </a:p>
        </p:txBody>
      </p:sp>
      <p:sp>
        <p:nvSpPr>
          <p:cNvPr id="3" name="Content Placeholder 2"/>
          <p:cNvSpPr>
            <a:spLocks noGrp="1"/>
          </p:cNvSpPr>
          <p:nvPr>
            <p:ph idx="1"/>
          </p:nvPr>
        </p:nvSpPr>
        <p:spPr>
          <a:xfrm>
            <a:off x="782331" y="1000167"/>
            <a:ext cx="6348745" cy="5560929"/>
          </a:xfrm>
        </p:spPr>
        <p:txBody>
          <a:bodyPr/>
          <a:lstStyle>
            <a:lvl1pPr>
              <a:defRPr sz="1985"/>
            </a:lvl1pPr>
            <a:lvl2pPr>
              <a:defRPr sz="1764"/>
            </a:lvl2pPr>
            <a:lvl3pPr>
              <a:defRPr sz="1544"/>
            </a:lvl3pPr>
            <a:lvl4pPr>
              <a:defRPr sz="1544"/>
            </a:lvl4pPr>
            <a:lvl5pPr>
              <a:defRPr sz="1544"/>
            </a:lvl5pPr>
            <a:lvl6pPr>
              <a:defRPr sz="1544"/>
            </a:lvl6pPr>
            <a:lvl7pPr>
              <a:defRPr sz="1544"/>
            </a:lvl7pPr>
            <a:lvl8pPr>
              <a:defRPr sz="1544"/>
            </a:lvl8pPr>
            <a:lvl9pPr>
              <a:defRPr sz="154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153718" y="2520421"/>
            <a:ext cx="2131997" cy="3864646"/>
          </a:xfrm>
        </p:spPr>
        <p:txBody>
          <a:bodyPr>
            <a:normAutofit/>
          </a:bodyPr>
          <a:lstStyle>
            <a:lvl1pPr marL="0" indent="0">
              <a:lnSpc>
                <a:spcPct val="110000"/>
              </a:lnSpc>
              <a:spcBef>
                <a:spcPts val="882"/>
              </a:spcBef>
              <a:buNone/>
              <a:defRPr sz="1433">
                <a:solidFill>
                  <a:schemeClr val="bg1"/>
                </a:solidFill>
              </a:defRPr>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ru-RU"/>
              <a:t>Образец текста</a:t>
            </a:r>
          </a:p>
        </p:txBody>
      </p:sp>
      <p:sp>
        <p:nvSpPr>
          <p:cNvPr id="8" name="Date Placeholder 7"/>
          <p:cNvSpPr>
            <a:spLocks noGrp="1"/>
          </p:cNvSpPr>
          <p:nvPr>
            <p:ph type="dt" sz="half" idx="10"/>
          </p:nvPr>
        </p:nvSpPr>
        <p:spPr/>
        <p:txBody>
          <a:bodyPr/>
          <a:lstStyle/>
          <a:p>
            <a:fld id="{C04E461D-3922-4536-970F-83C8B6C3AD9E}" type="datetimeFigureOut">
              <a:rPr lang="ru-RU" smtClean="0"/>
              <a:t>11.07.2022</a:t>
            </a:fld>
            <a:endParaRPr lang="ru-RU"/>
          </a:p>
        </p:txBody>
      </p:sp>
      <p:sp>
        <p:nvSpPr>
          <p:cNvPr id="9" name="Footer Placeholder 8"/>
          <p:cNvSpPr>
            <a:spLocks noGrp="1"/>
          </p:cNvSpPr>
          <p:nvPr>
            <p:ph type="ftr" sz="quarter" idx="11"/>
          </p:nvPr>
        </p:nvSpPr>
        <p:spPr>
          <a:xfrm>
            <a:off x="2929989" y="6908355"/>
            <a:ext cx="4619549" cy="302451"/>
          </a:xfrm>
        </p:spPr>
        <p:txBody>
          <a:bodyPr/>
          <a:lstStyle>
            <a:lvl1pPr algn="r">
              <a:defRPr/>
            </a:lvl1pPr>
          </a:lstStyle>
          <a:p>
            <a:endParaRPr lang="ru-RU"/>
          </a:p>
        </p:txBody>
      </p:sp>
      <p:sp>
        <p:nvSpPr>
          <p:cNvPr id="11" name="Slide Number Placeholder 10"/>
          <p:cNvSpPr>
            <a:spLocks noGrp="1"/>
          </p:cNvSpPr>
          <p:nvPr>
            <p:ph type="sldNum" sz="quarter" idx="12"/>
          </p:nvPr>
        </p:nvSpPr>
        <p:spPr>
          <a:xfrm>
            <a:off x="9116121" y="6957162"/>
            <a:ext cx="1283208" cy="302451"/>
          </a:xfrm>
        </p:spPr>
        <p:txBody>
          <a:bodyPr/>
          <a:lstStyle>
            <a:lvl1pPr>
              <a:defRPr>
                <a:solidFill>
                  <a:schemeClr val="bg2"/>
                </a:solidFill>
              </a:defRPr>
            </a:lvl1pPr>
          </a:lstStyle>
          <a:p>
            <a:fld id="{20C54CF8-590A-4828-AFAA-B66B27CAAE98}" type="slidenum">
              <a:rPr lang="ru-RU" smtClean="0"/>
              <a:t>‹#›</a:t>
            </a:fld>
            <a:endParaRPr lang="ru-RU"/>
          </a:p>
        </p:txBody>
      </p:sp>
      <p:sp>
        <p:nvSpPr>
          <p:cNvPr id="12" name="Rectangle 11"/>
          <p:cNvSpPr/>
          <p:nvPr/>
        </p:nvSpPr>
        <p:spPr>
          <a:xfrm>
            <a:off x="8050645" y="322614"/>
            <a:ext cx="2288388" cy="6916035"/>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68515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7911631" y="191552"/>
            <a:ext cx="2566416" cy="7178159"/>
          </a:xfrm>
          <a:prstGeom prst="rect">
            <a:avLst/>
          </a:prstGeom>
          <a:solidFill>
            <a:schemeClr val="tx1"/>
          </a:solidFill>
          <a:ln w="63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8050645" y="322614"/>
            <a:ext cx="2288388" cy="6916035"/>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53718" y="665391"/>
            <a:ext cx="2133333" cy="1814703"/>
          </a:xfrm>
        </p:spPr>
        <p:txBody>
          <a:bodyPr anchor="b">
            <a:noAutofit/>
          </a:bodyPr>
          <a:lstStyle>
            <a:lvl1pPr algn="l">
              <a:defRPr sz="2646" b="0">
                <a:solidFill>
                  <a:schemeClr val="tx1"/>
                </a:solidFill>
                <a:latin typeface="+mj-lt"/>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200500" y="191552"/>
            <a:ext cx="7482707" cy="7178159"/>
          </a:xfrm>
          <a:solidFill>
            <a:schemeClr val="bg1">
              <a:lumMod val="50000"/>
              <a:lumOff val="50000"/>
            </a:schemeClr>
          </a:solidFill>
          <a:ln>
            <a:noFill/>
          </a:ln>
        </p:spPr>
        <p:txBody>
          <a:bodyPr anchor="t"/>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r>
              <a:rPr lang="ru-RU"/>
              <a:t>Вставка рисунка</a:t>
            </a:r>
            <a:endParaRPr lang="en-US" dirty="0"/>
          </a:p>
        </p:txBody>
      </p:sp>
      <p:sp>
        <p:nvSpPr>
          <p:cNvPr id="4" name="Text Placeholder 3"/>
          <p:cNvSpPr>
            <a:spLocks noGrp="1"/>
          </p:cNvSpPr>
          <p:nvPr>
            <p:ph type="body" sz="half" idx="2"/>
          </p:nvPr>
        </p:nvSpPr>
        <p:spPr>
          <a:xfrm>
            <a:off x="8153718" y="2520421"/>
            <a:ext cx="2133333" cy="3861285"/>
          </a:xfrm>
        </p:spPr>
        <p:txBody>
          <a:bodyPr>
            <a:normAutofit/>
          </a:bodyPr>
          <a:lstStyle>
            <a:lvl1pPr marL="0" indent="0" algn="l">
              <a:lnSpc>
                <a:spcPct val="110000"/>
              </a:lnSpc>
              <a:spcBef>
                <a:spcPts val="882"/>
              </a:spcBef>
              <a:buNone/>
              <a:defRPr sz="1433">
                <a:solidFill>
                  <a:schemeClr val="tx1"/>
                </a:solidFill>
              </a:defRPr>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04E461D-3922-4536-970F-83C8B6C3AD9E}" type="datetimeFigureOut">
              <a:rPr lang="ru-RU" smtClean="0"/>
              <a:t>11.07.2022</a:t>
            </a:fld>
            <a:endParaRPr lang="ru-RU"/>
          </a:p>
        </p:txBody>
      </p:sp>
      <p:sp>
        <p:nvSpPr>
          <p:cNvPr id="6" name="Footer Placeholder 5"/>
          <p:cNvSpPr>
            <a:spLocks noGrp="1"/>
          </p:cNvSpPr>
          <p:nvPr>
            <p:ph type="ftr" sz="quarter" idx="11"/>
          </p:nvPr>
        </p:nvSpPr>
        <p:spPr/>
        <p:txBody>
          <a:bodyPr/>
          <a:lstStyle>
            <a:lvl1pPr marL="0" algn="r" defTabSz="1008126" rtl="0" eaLnBrk="1" latinLnBrk="0" hangingPunct="1">
              <a:defRPr lang="en-US" sz="992"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9118797" y="6956362"/>
            <a:ext cx="1283208" cy="302451"/>
          </a:xfrm>
        </p:spPr>
        <p:txBody>
          <a:bodyPr/>
          <a:lstStyle>
            <a:lvl1pPr>
              <a:defRPr>
                <a:solidFill>
                  <a:schemeClr val="tx2"/>
                </a:solidFill>
              </a:defRPr>
            </a:lvl1pPr>
          </a:lstStyle>
          <a:p>
            <a:fld id="{20C54CF8-590A-4828-AFAA-B66B27CAAE98}" type="slidenum">
              <a:rPr lang="ru-RU" smtClean="0"/>
              <a:t>‹#›</a:t>
            </a:fld>
            <a:endParaRPr lang="ru-RU"/>
          </a:p>
        </p:txBody>
      </p:sp>
    </p:spTree>
    <p:extLst>
      <p:ext uri="{BB962C8B-B14F-4D97-AF65-F5344CB8AC3E}">
        <p14:creationId xmlns:p14="http://schemas.microsoft.com/office/powerpoint/2010/main" val="123884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05848" y="191552"/>
            <a:ext cx="10281704" cy="7178159"/>
          </a:xfrm>
          <a:prstGeom prst="rect">
            <a:avLst/>
          </a:prstGeom>
          <a:solidFill>
            <a:schemeClr val="tx1"/>
          </a:solidFill>
          <a:ln w="6350" cap="flat" cmpd="sng" algn="ctr">
            <a:solidFill>
              <a:schemeClr val="tx1">
                <a:lumMod val="75000"/>
              </a:schemeClr>
            </a:solidFill>
            <a:prstDash val="solid"/>
          </a:ln>
          <a:effectLst>
            <a:softEdge rad="0"/>
          </a:effectLst>
        </p:spPr>
      </p:sp>
      <p:sp>
        <p:nvSpPr>
          <p:cNvPr id="9" name="Rectangle 8"/>
          <p:cNvSpPr/>
          <p:nvPr/>
        </p:nvSpPr>
        <p:spPr>
          <a:xfrm>
            <a:off x="342189" y="322614"/>
            <a:ext cx="10009022" cy="6916035"/>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855472" y="708489"/>
            <a:ext cx="8982456" cy="151225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55472" y="2318787"/>
            <a:ext cx="8982456" cy="433512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359415" y="6908355"/>
            <a:ext cx="2406015" cy="302451"/>
          </a:xfrm>
          <a:prstGeom prst="rect">
            <a:avLst/>
          </a:prstGeom>
        </p:spPr>
        <p:txBody>
          <a:bodyPr vert="horz" lIns="91440" tIns="45720" rIns="91440" bIns="45720" rtlCol="0" anchor="b"/>
          <a:lstStyle>
            <a:lvl1pPr algn="l">
              <a:defRPr sz="992">
                <a:solidFill>
                  <a:schemeClr val="tx2"/>
                </a:solidFill>
              </a:defRPr>
            </a:lvl1pPr>
          </a:lstStyle>
          <a:p>
            <a:fld id="{C04E461D-3922-4536-970F-83C8B6C3AD9E}" type="datetimeFigureOut">
              <a:rPr lang="ru-RU" smtClean="0"/>
              <a:t>11.07.2022</a:t>
            </a:fld>
            <a:endParaRPr lang="ru-RU"/>
          </a:p>
        </p:txBody>
      </p:sp>
      <p:sp>
        <p:nvSpPr>
          <p:cNvPr id="5" name="Footer Placeholder 4"/>
          <p:cNvSpPr>
            <a:spLocks noGrp="1"/>
          </p:cNvSpPr>
          <p:nvPr>
            <p:ph type="ftr" sz="quarter" idx="3"/>
          </p:nvPr>
        </p:nvSpPr>
        <p:spPr>
          <a:xfrm>
            <a:off x="3036926" y="6908355"/>
            <a:ext cx="4619549" cy="302451"/>
          </a:xfrm>
          <a:prstGeom prst="rect">
            <a:avLst/>
          </a:prstGeom>
        </p:spPr>
        <p:txBody>
          <a:bodyPr vert="horz" lIns="91440" tIns="45720" rIns="91440" bIns="45720" rtlCol="0" anchor="b"/>
          <a:lstStyle>
            <a:lvl1pPr algn="ctr">
              <a:defRPr sz="992">
                <a:solidFill>
                  <a:schemeClr val="tx2"/>
                </a:solidFill>
              </a:defRPr>
            </a:lvl1pPr>
          </a:lstStyle>
          <a:p>
            <a:endParaRPr lang="ru-RU"/>
          </a:p>
        </p:txBody>
      </p:sp>
      <p:sp>
        <p:nvSpPr>
          <p:cNvPr id="6" name="Slide Number Placeholder 5"/>
          <p:cNvSpPr>
            <a:spLocks noGrp="1"/>
          </p:cNvSpPr>
          <p:nvPr>
            <p:ph type="sldNum" sz="quarter" idx="4"/>
          </p:nvPr>
        </p:nvSpPr>
        <p:spPr>
          <a:xfrm>
            <a:off x="9055657" y="6908355"/>
            <a:ext cx="1283208" cy="302451"/>
          </a:xfrm>
          <a:prstGeom prst="rect">
            <a:avLst/>
          </a:prstGeom>
        </p:spPr>
        <p:txBody>
          <a:bodyPr vert="horz" lIns="91440" tIns="45720" rIns="91440" bIns="45720" rtlCol="0" anchor="b"/>
          <a:lstStyle>
            <a:lvl1pPr algn="r">
              <a:defRPr sz="992">
                <a:solidFill>
                  <a:schemeClr val="tx2"/>
                </a:solidFill>
              </a:defRPr>
            </a:lvl1pPr>
          </a:lstStyle>
          <a:p>
            <a:fld id="{20C54CF8-590A-4828-AFAA-B66B27CAAE98}" type="slidenum">
              <a:rPr lang="ru-RU" smtClean="0"/>
              <a:t>‹#›</a:t>
            </a:fld>
            <a:endParaRPr lang="ru-RU"/>
          </a:p>
        </p:txBody>
      </p:sp>
    </p:spTree>
    <p:extLst>
      <p:ext uri="{BB962C8B-B14F-4D97-AF65-F5344CB8AC3E}">
        <p14:creationId xmlns:p14="http://schemas.microsoft.com/office/powerpoint/2010/main" val="1517491126"/>
      </p:ext>
    </p:extLst>
  </p:cSld>
  <p:clrMap bg1="dk1" tx1="lt1" bg2="dk2" tx2="lt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l" defTabSz="1008126" rtl="0" eaLnBrk="1" latinLnBrk="0" hangingPunct="1">
        <a:lnSpc>
          <a:spcPct val="90000"/>
        </a:lnSpc>
        <a:spcBef>
          <a:spcPct val="0"/>
        </a:spcBef>
        <a:buNone/>
        <a:defRPr lang="en-US" sz="4410" kern="1200" cap="none" spc="0" baseline="0" dirty="0">
          <a:solidFill>
            <a:schemeClr val="tx1"/>
          </a:solidFill>
          <a:effectLst/>
          <a:latin typeface="+mj-lt"/>
          <a:ea typeface="+mn-ea"/>
          <a:cs typeface="+mn-cs"/>
        </a:defRPr>
      </a:lvl1pPr>
    </p:titleStyle>
    <p:bodyStyle>
      <a:lvl1pPr marL="201625" indent="-201625" algn="l" defTabSz="1008126" rtl="0" eaLnBrk="1" latinLnBrk="0" hangingPunct="1">
        <a:lnSpc>
          <a:spcPct val="100000"/>
        </a:lnSpc>
        <a:spcBef>
          <a:spcPts val="992"/>
        </a:spcBef>
        <a:spcAft>
          <a:spcPts val="0"/>
        </a:spcAft>
        <a:buClr>
          <a:schemeClr val="tx2">
            <a:lumMod val="60000"/>
            <a:lumOff val="40000"/>
          </a:schemeClr>
        </a:buClr>
        <a:buFont typeface="Arial" panose="020B0604020202020204" pitchFamily="34" charset="0"/>
        <a:buChar char="•"/>
        <a:defRPr sz="1985" kern="1200">
          <a:solidFill>
            <a:schemeClr val="tx1"/>
          </a:solidFill>
          <a:latin typeface="+mn-lt"/>
          <a:ea typeface="+mn-ea"/>
          <a:cs typeface="+mn-cs"/>
        </a:defRPr>
      </a:lvl1pPr>
      <a:lvl2pPr marL="504063" indent="-201625" algn="l" defTabSz="1008126" rtl="0" eaLnBrk="1" latinLnBrk="0" hangingPunct="1">
        <a:lnSpc>
          <a:spcPct val="100000"/>
        </a:lnSpc>
        <a:spcBef>
          <a:spcPts val="551"/>
        </a:spcBef>
        <a:buClr>
          <a:schemeClr val="tx2">
            <a:lumMod val="60000"/>
            <a:lumOff val="40000"/>
          </a:schemeClr>
        </a:buClr>
        <a:buFont typeface="Arial" panose="020B0604020202020204" pitchFamily="34" charset="0"/>
        <a:buChar char="•"/>
        <a:defRPr sz="1764" kern="1200">
          <a:solidFill>
            <a:schemeClr val="tx1"/>
          </a:solidFill>
          <a:latin typeface="+mn-lt"/>
          <a:ea typeface="+mn-ea"/>
          <a:cs typeface="+mn-cs"/>
        </a:defRPr>
      </a:lvl2pPr>
      <a:lvl3pPr marL="806501" indent="-201625" algn="l" defTabSz="1008126" rtl="0" eaLnBrk="1" latinLnBrk="0" hangingPunct="1">
        <a:lnSpc>
          <a:spcPct val="100000"/>
        </a:lnSpc>
        <a:spcBef>
          <a:spcPts val="551"/>
        </a:spcBef>
        <a:buClr>
          <a:schemeClr val="tx2">
            <a:lumMod val="60000"/>
            <a:lumOff val="40000"/>
          </a:schemeClr>
        </a:buClr>
        <a:buFont typeface="Arial" panose="020B0604020202020204" pitchFamily="34" charset="0"/>
        <a:buChar char="•"/>
        <a:defRPr sz="1544" kern="1200">
          <a:solidFill>
            <a:schemeClr val="tx1"/>
          </a:solidFill>
          <a:latin typeface="+mn-lt"/>
          <a:ea typeface="+mn-ea"/>
          <a:cs typeface="+mn-cs"/>
        </a:defRPr>
      </a:lvl3pPr>
      <a:lvl4pPr marL="1108939" indent="-201625" algn="l" defTabSz="1008126" rtl="0" eaLnBrk="1" latinLnBrk="0" hangingPunct="1">
        <a:lnSpc>
          <a:spcPct val="100000"/>
        </a:lnSpc>
        <a:spcBef>
          <a:spcPts val="551"/>
        </a:spcBef>
        <a:buClr>
          <a:schemeClr val="tx2">
            <a:lumMod val="60000"/>
            <a:lumOff val="40000"/>
          </a:schemeClr>
        </a:buClr>
        <a:buFont typeface="Arial" panose="020B0604020202020204" pitchFamily="34" charset="0"/>
        <a:buChar char="•"/>
        <a:defRPr sz="1544" kern="1200">
          <a:solidFill>
            <a:schemeClr val="tx1"/>
          </a:solidFill>
          <a:latin typeface="+mn-lt"/>
          <a:ea typeface="+mn-ea"/>
          <a:cs typeface="+mn-cs"/>
        </a:defRPr>
      </a:lvl4pPr>
      <a:lvl5pPr marL="1411376" indent="-201625" algn="l" defTabSz="1008126" rtl="0" eaLnBrk="1" latinLnBrk="0" hangingPunct="1">
        <a:lnSpc>
          <a:spcPct val="100000"/>
        </a:lnSpc>
        <a:spcBef>
          <a:spcPts val="551"/>
        </a:spcBef>
        <a:buClr>
          <a:schemeClr val="tx2">
            <a:lumMod val="60000"/>
            <a:lumOff val="40000"/>
          </a:schemeClr>
        </a:buClr>
        <a:buFont typeface="Arial" panose="020B0604020202020204" pitchFamily="34" charset="0"/>
        <a:buChar char="•"/>
        <a:defRPr sz="1544" kern="1200">
          <a:solidFill>
            <a:schemeClr val="tx1"/>
          </a:solidFill>
          <a:latin typeface="+mn-lt"/>
          <a:ea typeface="+mn-ea"/>
          <a:cs typeface="+mn-cs"/>
        </a:defRPr>
      </a:lvl5pPr>
      <a:lvl6pPr marL="1764000" indent="-252032" algn="l" defTabSz="1008126" rtl="0" eaLnBrk="1" latinLnBrk="0" hangingPunct="1">
        <a:lnSpc>
          <a:spcPct val="100000"/>
        </a:lnSpc>
        <a:spcBef>
          <a:spcPts val="551"/>
        </a:spcBef>
        <a:buClr>
          <a:schemeClr val="tx2">
            <a:lumMod val="60000"/>
            <a:lumOff val="40000"/>
          </a:schemeClr>
        </a:buClr>
        <a:buFont typeface="Arial" panose="020B0604020202020204" pitchFamily="34" charset="0"/>
        <a:buChar char="•"/>
        <a:defRPr sz="1544" kern="1200">
          <a:solidFill>
            <a:schemeClr val="bg1"/>
          </a:solidFill>
          <a:latin typeface="+mn-lt"/>
          <a:ea typeface="+mn-ea"/>
          <a:cs typeface="+mn-cs"/>
        </a:defRPr>
      </a:lvl6pPr>
      <a:lvl7pPr marL="2094750" indent="-252032" algn="l" defTabSz="1008126" rtl="0" eaLnBrk="1" latinLnBrk="0" hangingPunct="1">
        <a:lnSpc>
          <a:spcPct val="100000"/>
        </a:lnSpc>
        <a:spcBef>
          <a:spcPts val="551"/>
        </a:spcBef>
        <a:buClr>
          <a:schemeClr val="tx2">
            <a:lumMod val="60000"/>
            <a:lumOff val="40000"/>
          </a:schemeClr>
        </a:buClr>
        <a:buFont typeface="Arial" panose="020B0604020202020204" pitchFamily="34" charset="0"/>
        <a:buChar char="•"/>
        <a:defRPr sz="1544" kern="1200">
          <a:solidFill>
            <a:schemeClr val="bg1"/>
          </a:solidFill>
          <a:latin typeface="+mn-lt"/>
          <a:ea typeface="+mn-ea"/>
          <a:cs typeface="+mn-cs"/>
        </a:defRPr>
      </a:lvl7pPr>
      <a:lvl8pPr marL="2425500" indent="-252032" algn="l" defTabSz="1008126" rtl="0" eaLnBrk="1" latinLnBrk="0" hangingPunct="1">
        <a:lnSpc>
          <a:spcPct val="100000"/>
        </a:lnSpc>
        <a:spcBef>
          <a:spcPts val="551"/>
        </a:spcBef>
        <a:buClr>
          <a:schemeClr val="tx2">
            <a:lumMod val="60000"/>
            <a:lumOff val="40000"/>
          </a:schemeClr>
        </a:buClr>
        <a:buFont typeface="Arial" panose="020B0604020202020204" pitchFamily="34" charset="0"/>
        <a:buChar char="•"/>
        <a:defRPr sz="1544" kern="1200">
          <a:solidFill>
            <a:schemeClr val="bg1"/>
          </a:solidFill>
          <a:latin typeface="+mn-lt"/>
          <a:ea typeface="+mn-ea"/>
          <a:cs typeface="+mn-cs"/>
        </a:defRPr>
      </a:lvl8pPr>
      <a:lvl9pPr marL="2756250" indent="-252032" algn="l" defTabSz="1008126" rtl="0" eaLnBrk="1" latinLnBrk="0" hangingPunct="1">
        <a:lnSpc>
          <a:spcPct val="100000"/>
        </a:lnSpc>
        <a:spcBef>
          <a:spcPts val="551"/>
        </a:spcBef>
        <a:buClr>
          <a:schemeClr val="tx2">
            <a:lumMod val="60000"/>
            <a:lumOff val="40000"/>
          </a:schemeClr>
        </a:buClr>
        <a:buFont typeface="Arial" panose="020B0604020202020204" pitchFamily="34" charset="0"/>
        <a:buChar char="•"/>
        <a:defRPr sz="1544" kern="1200">
          <a:solidFill>
            <a:schemeClr val="bg1"/>
          </a:solidFill>
          <a:latin typeface="+mn-lt"/>
          <a:ea typeface="+mn-ea"/>
          <a:cs typeface="+mn-cs"/>
        </a:defRPr>
      </a:lvl9pPr>
    </p:bodyStyle>
    <p:other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http://freedom.sumy.ua/uploads/posts/2010-02/1266228294_avtolegendy_sssr_18_paz_3205_izmen.razmer.jpg"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5451" y="1868588"/>
            <a:ext cx="7498902" cy="1868799"/>
          </a:xfrm>
        </p:spPr>
        <p:txBody>
          <a:bodyPr>
            <a:normAutofit/>
          </a:bodyPr>
          <a:lstStyle/>
          <a:p>
            <a:r>
              <a:rPr lang="ru-RU" altLang="ru-RU" sz="5500" b="1" kern="0" cap="none" spc="0" dirty="0">
                <a:solidFill>
                  <a:srgbClr val="335338"/>
                </a:solidFill>
                <a:effectLst/>
                <a:latin typeface="DS Comedy Cyr" pitchFamily="34" charset="0"/>
                <a:ea typeface="+mj-ea"/>
                <a:cs typeface="+mj-cs"/>
              </a:rPr>
              <a:t>Инвестиционный </a:t>
            </a:r>
            <a:br>
              <a:rPr lang="ru-RU" altLang="ru-RU" sz="5500" b="1" kern="0" cap="none" spc="0" dirty="0">
                <a:solidFill>
                  <a:srgbClr val="335338"/>
                </a:solidFill>
                <a:effectLst/>
                <a:latin typeface="DS Comedy Cyr" pitchFamily="34" charset="0"/>
                <a:ea typeface="+mj-ea"/>
                <a:cs typeface="+mj-cs"/>
              </a:rPr>
            </a:br>
            <a:r>
              <a:rPr lang="ru-RU" altLang="ru-RU" sz="5500" b="1" kern="0" cap="none" spc="0" dirty="0">
                <a:solidFill>
                  <a:srgbClr val="335338"/>
                </a:solidFill>
                <a:effectLst/>
                <a:latin typeface="DS Comedy Cyr" pitchFamily="34" charset="0"/>
                <a:ea typeface="+mj-ea"/>
                <a:cs typeface="+mj-cs"/>
              </a:rPr>
              <a:t>паспорт</a:t>
            </a:r>
            <a:endParaRPr lang="ru-RU" sz="2646" dirty="0"/>
          </a:p>
        </p:txBody>
      </p:sp>
      <p:sp>
        <p:nvSpPr>
          <p:cNvPr id="3" name="Подзаголовок 2"/>
          <p:cNvSpPr>
            <a:spLocks noGrp="1"/>
          </p:cNvSpPr>
          <p:nvPr>
            <p:ph type="subTitle" idx="1"/>
          </p:nvPr>
        </p:nvSpPr>
        <p:spPr>
          <a:xfrm>
            <a:off x="1483688" y="6853935"/>
            <a:ext cx="7500772" cy="380768"/>
          </a:xfrm>
        </p:spPr>
        <p:txBody>
          <a:bodyPr>
            <a:normAutofit fontScale="92500" lnSpcReduction="20000"/>
          </a:bodyPr>
          <a:lstStyle/>
          <a:p>
            <a:pPr lvl="0" defTabSz="914400" fontAlgn="base">
              <a:spcBef>
                <a:spcPct val="0"/>
              </a:spcBef>
              <a:spcAft>
                <a:spcPct val="0"/>
              </a:spcAft>
              <a:buClrTx/>
            </a:pPr>
            <a:r>
              <a:rPr lang="ru-RU" altLang="ru-RU" sz="2400" b="1" spc="0" dirty="0">
                <a:solidFill>
                  <a:srgbClr val="335338"/>
                </a:solidFill>
                <a:latin typeface="Monotype Corsiva" panose="03010101010201010101" pitchFamily="66" charset="0"/>
              </a:rPr>
              <a:t>2021 год</a:t>
            </a:r>
          </a:p>
          <a:p>
            <a:pPr>
              <a:spcBef>
                <a:spcPct val="0"/>
              </a:spcBef>
              <a:buClrTx/>
            </a:pPr>
            <a:endParaRPr lang="ru-RU" altLang="ru-RU" sz="1600" b="1" dirty="0">
              <a:latin typeface="Monotype Corsiva" panose="03010101010201010101" pitchFamily="66" charset="0"/>
            </a:endParaRPr>
          </a:p>
        </p:txBody>
      </p:sp>
      <p:sp>
        <p:nvSpPr>
          <p:cNvPr id="5" name="Прямоугольник 4"/>
          <p:cNvSpPr/>
          <p:nvPr/>
        </p:nvSpPr>
        <p:spPr>
          <a:xfrm>
            <a:off x="5346700" y="1018611"/>
            <a:ext cx="5346700" cy="707886"/>
          </a:xfrm>
          <a:prstGeom prst="rect">
            <a:avLst/>
          </a:prstGeom>
        </p:spPr>
        <p:txBody>
          <a:bodyPr>
            <a:spAutoFit/>
          </a:bodyPr>
          <a:lstStyle/>
          <a:p>
            <a:pPr>
              <a:defRPr/>
            </a:pPr>
            <a:r>
              <a:rPr lang="ru-RU" sz="2000" dirty="0">
                <a:solidFill>
                  <a:srgbClr val="FF0000"/>
                </a:solidFill>
              </a:rPr>
              <a:t>«</a:t>
            </a:r>
            <a:r>
              <a:rPr lang="en-US" sz="2000" dirty="0">
                <a:solidFill>
                  <a:srgbClr val="FF0000"/>
                </a:solidFill>
                <a:latin typeface="Bauhaus 93" pitchFamily="82" charset="0"/>
              </a:rPr>
              <a:t>OPEN</a:t>
            </a:r>
            <a:r>
              <a:rPr lang="ru-RU" sz="2000" dirty="0">
                <a:solidFill>
                  <a:srgbClr val="FF0000"/>
                </a:solidFill>
              </a:rPr>
              <a:t> ОРЕЛ» - Новая инвестиционная стратегия Орловской области</a:t>
            </a:r>
          </a:p>
        </p:txBody>
      </p:sp>
      <p:sp>
        <p:nvSpPr>
          <p:cNvPr id="9" name="Прямоугольник 8"/>
          <p:cNvSpPr/>
          <p:nvPr/>
        </p:nvSpPr>
        <p:spPr>
          <a:xfrm>
            <a:off x="481634" y="3552357"/>
            <a:ext cx="5346700" cy="1006429"/>
          </a:xfrm>
          <a:prstGeom prst="rect">
            <a:avLst/>
          </a:prstGeom>
        </p:spPr>
        <p:txBody>
          <a:bodyPr>
            <a:spAutoFit/>
          </a:bodyPr>
          <a:lstStyle/>
          <a:p>
            <a:pPr lvl="0" algn="ctr" defTabSz="1042988" fontAlgn="base">
              <a:spcBef>
                <a:spcPct val="20000"/>
              </a:spcBef>
              <a:spcAft>
                <a:spcPct val="0"/>
              </a:spcAft>
              <a:buClr>
                <a:srgbClr val="368463"/>
              </a:buClr>
            </a:pPr>
            <a:r>
              <a:rPr lang="ru-RU" altLang="ru-RU" sz="2700" b="1" kern="0" dirty="0">
                <a:solidFill>
                  <a:srgbClr val="335338"/>
                </a:solidFill>
                <a:latin typeface="Verdana"/>
              </a:rPr>
              <a:t>Хотынецкого района </a:t>
            </a:r>
          </a:p>
          <a:p>
            <a:pPr lvl="0" algn="ctr" defTabSz="1042988" fontAlgn="base">
              <a:spcBef>
                <a:spcPct val="20000"/>
              </a:spcBef>
              <a:spcAft>
                <a:spcPct val="0"/>
              </a:spcAft>
              <a:buClr>
                <a:srgbClr val="368463"/>
              </a:buClr>
            </a:pPr>
            <a:r>
              <a:rPr lang="ru-RU" altLang="ru-RU" sz="2700" b="1" kern="0" dirty="0">
                <a:solidFill>
                  <a:srgbClr val="335338"/>
                </a:solidFill>
                <a:latin typeface="Verdana"/>
              </a:rPr>
              <a:t>Орловской области</a:t>
            </a:r>
          </a:p>
        </p:txBody>
      </p:sp>
      <p:pic>
        <p:nvPicPr>
          <p:cNvPr id="10" name="Picture 11" descr="C:\Documents and Settings\User\Рабочий стол\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263" y="3518514"/>
            <a:ext cx="3542187" cy="35407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1" name="Picture 14" descr="Храм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14" y="5099939"/>
            <a:ext cx="2859088" cy="1947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762547" y="4723488"/>
            <a:ext cx="2943054" cy="1988356"/>
          </a:xfrm>
          <a:prstGeom prst="ellipse">
            <a:avLst/>
          </a:prstGeom>
          <a:ln>
            <a:noFill/>
          </a:ln>
          <a:effectLst>
            <a:softEdge rad="112500"/>
          </a:effectLst>
        </p:spPr>
      </p:pic>
    </p:spTree>
    <p:extLst>
      <p:ext uri="{BB962C8B-B14F-4D97-AF65-F5344CB8AC3E}">
        <p14:creationId xmlns:p14="http://schemas.microsoft.com/office/powerpoint/2010/main" val="3525494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32765" y="3778782"/>
            <a:ext cx="4786229" cy="1378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595276" y="5980426"/>
            <a:ext cx="4229390" cy="906787"/>
          </a:xfrm>
          <a:prstGeom prst="rect">
            <a:avLst/>
          </a:prstGeom>
          <a:noFill/>
        </p:spPr>
        <p:txBody>
          <a:bodyPr wrap="square" rtlCol="0">
            <a:spAutoFit/>
          </a:bodyPr>
          <a:lstStyle/>
          <a:p>
            <a:pPr algn="ctr"/>
            <a:r>
              <a:rPr lang="ru-RU" sz="1764" b="1" dirty="0">
                <a:solidFill>
                  <a:schemeClr val="accent1">
                    <a:lumMod val="50000"/>
                  </a:schemeClr>
                </a:solidFill>
              </a:rPr>
              <a:t>Фермерское хозяйство «БЛАГОСЛОВЕНИЕ»</a:t>
            </a:r>
          </a:p>
          <a:p>
            <a:pPr algn="ctr"/>
            <a:r>
              <a:rPr lang="ru-RU" sz="1764" b="1" dirty="0">
                <a:solidFill>
                  <a:schemeClr val="accent1">
                    <a:lumMod val="50000"/>
                  </a:schemeClr>
                </a:solidFill>
              </a:rPr>
              <a:t>Птицеводство</a:t>
            </a:r>
          </a:p>
        </p:txBody>
      </p:sp>
      <p:pic>
        <p:nvPicPr>
          <p:cNvPr id="4" name="Picture 3" descr="C:\Documents and Settings\User\Рабочий стол\Орландо.jpg"/>
          <p:cNvPicPr>
            <a:picLocks noChangeAspect="1" noChangeArrowheads="1"/>
          </p:cNvPicPr>
          <p:nvPr/>
        </p:nvPicPr>
        <p:blipFill>
          <a:blip r:embed="rId3"/>
          <a:srcRect/>
          <a:stretch>
            <a:fillRect/>
          </a:stretch>
        </p:blipFill>
        <p:spPr bwMode="auto">
          <a:xfrm>
            <a:off x="318582" y="3314003"/>
            <a:ext cx="4733046" cy="2353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949504" y="5980426"/>
            <a:ext cx="3147453" cy="906787"/>
          </a:xfrm>
          <a:prstGeom prst="rect">
            <a:avLst/>
          </a:prstGeom>
          <a:noFill/>
        </p:spPr>
        <p:txBody>
          <a:bodyPr wrap="square" rtlCol="0">
            <a:spAutoFit/>
          </a:bodyPr>
          <a:lstStyle/>
          <a:p>
            <a:pPr algn="ctr"/>
            <a:r>
              <a:rPr lang="ru-RU" sz="1764" b="1" dirty="0">
                <a:solidFill>
                  <a:schemeClr val="accent1">
                    <a:lumMod val="50000"/>
                  </a:schemeClr>
                </a:solidFill>
              </a:rPr>
              <a:t>ООО «Орландо» производство и продажа сувенирной продукции</a:t>
            </a:r>
          </a:p>
        </p:txBody>
      </p:sp>
      <p:sp>
        <p:nvSpPr>
          <p:cNvPr id="6" name="Прямоугольник 5"/>
          <p:cNvSpPr/>
          <p:nvPr/>
        </p:nvSpPr>
        <p:spPr>
          <a:xfrm>
            <a:off x="244386" y="1291210"/>
            <a:ext cx="9614485" cy="954107"/>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Реализованные (реализуемые) инвестиционные проекты на территории района</a:t>
            </a:r>
          </a:p>
        </p:txBody>
      </p:sp>
    </p:spTree>
    <p:extLst>
      <p:ext uri="{BB962C8B-B14F-4D97-AF65-F5344CB8AC3E}">
        <p14:creationId xmlns:p14="http://schemas.microsoft.com/office/powerpoint/2010/main" val="2855546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4" descr="C:\Documents and Settings\User\Рабочий стол\3542.jpg"/>
          <p:cNvPicPr>
            <a:picLocks noChangeAspect="1" noChangeArrowheads="1"/>
          </p:cNvPicPr>
          <p:nvPr/>
        </p:nvPicPr>
        <p:blipFill>
          <a:blip r:embed="rId2">
            <a:extLst>
              <a:ext uri="{28A0092B-C50C-407E-A947-70E740481C1C}">
                <a14:useLocalDpi xmlns:a14="http://schemas.microsoft.com/office/drawing/2010/main" val="0"/>
              </a:ext>
            </a:extLst>
          </a:blip>
          <a:srcRect r="15176"/>
          <a:stretch>
            <a:fillRect/>
          </a:stretch>
        </p:blipFill>
        <p:spPr bwMode="auto">
          <a:xfrm>
            <a:off x="7751832" y="2122625"/>
            <a:ext cx="1938064" cy="1853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309266" y="4157943"/>
            <a:ext cx="2931120" cy="461665"/>
          </a:xfrm>
          <a:prstGeom prst="rect">
            <a:avLst/>
          </a:prstGeom>
          <a:noFill/>
        </p:spPr>
        <p:txBody>
          <a:bodyPr wrap="square" rtlCol="0">
            <a:spAutoFit/>
          </a:bodyPr>
          <a:lstStyle/>
          <a:p>
            <a:pPr algn="ctr"/>
            <a:r>
              <a:rPr lang="ru-RU" sz="1200" b="1" dirty="0">
                <a:solidFill>
                  <a:schemeClr val="accent1">
                    <a:lumMod val="50000"/>
                  </a:schemeClr>
                </a:solidFill>
              </a:rPr>
              <a:t>Аптечный пункт для населения </a:t>
            </a:r>
          </a:p>
          <a:p>
            <a:pPr algn="ctr"/>
            <a:r>
              <a:rPr lang="ru-RU" sz="1200" b="1" dirty="0">
                <a:solidFill>
                  <a:schemeClr val="accent1">
                    <a:lumMod val="50000"/>
                  </a:schemeClr>
                </a:solidFill>
              </a:rPr>
              <a:t>и  ветеринарная аптека </a:t>
            </a:r>
          </a:p>
        </p:txBody>
      </p:sp>
      <p:pic>
        <p:nvPicPr>
          <p:cNvPr id="4" name="Picture 4" descr="C:\Documents and Settings\User\Рабочий стол\monter_v_lul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2787" y="2474971"/>
            <a:ext cx="2078144" cy="1501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descr="C:\Documents and Settings\User\Рабочий стол\Depositphotos_1784388_orig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9872" y="4908721"/>
            <a:ext cx="2265831" cy="1510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C:\Documents and Settings\User\Рабочий стол\Хотынец_(станция),_Орловская_область,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2833" y="4801196"/>
            <a:ext cx="2540274" cy="1618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740477" y="4032736"/>
            <a:ext cx="3522765" cy="646331"/>
          </a:xfrm>
          <a:prstGeom prst="rect">
            <a:avLst/>
          </a:prstGeom>
          <a:noFill/>
        </p:spPr>
        <p:txBody>
          <a:bodyPr wrap="square" rtlCol="0">
            <a:spAutoFit/>
          </a:bodyPr>
          <a:lstStyle/>
          <a:p>
            <a:pPr algn="ctr"/>
            <a:r>
              <a:rPr lang="ru-RU" sz="1200" b="1" dirty="0">
                <a:solidFill>
                  <a:schemeClr val="accent1">
                    <a:lumMod val="50000"/>
                  </a:schemeClr>
                </a:solidFill>
              </a:rPr>
              <a:t>МРСК Центра - «Орелэнерго»</a:t>
            </a:r>
          </a:p>
          <a:p>
            <a:pPr algn="ctr"/>
            <a:r>
              <a:rPr lang="ru-RU" sz="1200" b="1" dirty="0" err="1">
                <a:solidFill>
                  <a:schemeClr val="accent1">
                    <a:lumMod val="50000"/>
                  </a:schemeClr>
                </a:solidFill>
              </a:rPr>
              <a:t>Хотынецкое</a:t>
            </a:r>
            <a:r>
              <a:rPr lang="ru-RU" sz="1200" b="1" dirty="0">
                <a:solidFill>
                  <a:schemeClr val="accent1">
                    <a:lumMod val="50000"/>
                  </a:schemeClr>
                </a:solidFill>
              </a:rPr>
              <a:t> отделение</a:t>
            </a:r>
          </a:p>
          <a:p>
            <a:pPr algn="ctr"/>
            <a:r>
              <a:rPr lang="ru-RU" sz="1200" b="1" dirty="0">
                <a:solidFill>
                  <a:schemeClr val="accent1">
                    <a:lumMod val="50000"/>
                  </a:schemeClr>
                </a:solidFill>
              </a:rPr>
              <a:t>АО «</a:t>
            </a:r>
            <a:r>
              <a:rPr lang="ru-RU" sz="1200" b="1" dirty="0" err="1">
                <a:solidFill>
                  <a:schemeClr val="accent1">
                    <a:lumMod val="50000"/>
                  </a:schemeClr>
                </a:solidFill>
              </a:rPr>
              <a:t>ОрёлОблЭнерго</a:t>
            </a:r>
            <a:r>
              <a:rPr lang="ru-RU" sz="1200" b="1" dirty="0">
                <a:solidFill>
                  <a:schemeClr val="accent1">
                    <a:lumMod val="50000"/>
                  </a:schemeClr>
                </a:solidFill>
              </a:rPr>
              <a:t>»</a:t>
            </a:r>
          </a:p>
        </p:txBody>
      </p:sp>
      <p:sp>
        <p:nvSpPr>
          <p:cNvPr id="9" name="TextBox 8"/>
          <p:cNvSpPr txBox="1"/>
          <p:nvPr/>
        </p:nvSpPr>
        <p:spPr>
          <a:xfrm>
            <a:off x="3500176" y="6504234"/>
            <a:ext cx="4098120" cy="738664"/>
          </a:xfrm>
          <a:prstGeom prst="rect">
            <a:avLst/>
          </a:prstGeom>
          <a:noFill/>
        </p:spPr>
        <p:txBody>
          <a:bodyPr wrap="square" rtlCol="0">
            <a:spAutoFit/>
          </a:bodyPr>
          <a:lstStyle/>
          <a:p>
            <a:pPr algn="ctr"/>
            <a:r>
              <a:rPr lang="ru-RU" sz="1400" b="1" dirty="0">
                <a:solidFill>
                  <a:schemeClr val="accent1">
                    <a:lumMod val="50000"/>
                  </a:schemeClr>
                </a:solidFill>
              </a:rPr>
              <a:t>Орловский филиал</a:t>
            </a:r>
          </a:p>
          <a:p>
            <a:pPr algn="ctr"/>
            <a:r>
              <a:rPr lang="ru-RU" sz="1400" b="1" dirty="0">
                <a:solidFill>
                  <a:schemeClr val="accent1">
                    <a:lumMod val="50000"/>
                  </a:schemeClr>
                </a:solidFill>
              </a:rPr>
              <a:t>ПАО «Ростелеком»</a:t>
            </a:r>
          </a:p>
          <a:p>
            <a:pPr algn="ctr"/>
            <a:r>
              <a:rPr lang="ru-RU" sz="1400" b="1" dirty="0">
                <a:solidFill>
                  <a:schemeClr val="accent1">
                    <a:lumMod val="50000"/>
                  </a:schemeClr>
                </a:solidFill>
              </a:rPr>
              <a:t>Оптоволоконный интернет</a:t>
            </a:r>
          </a:p>
        </p:txBody>
      </p:sp>
      <p:sp>
        <p:nvSpPr>
          <p:cNvPr id="10" name="TextBox 9"/>
          <p:cNvSpPr txBox="1"/>
          <p:nvPr/>
        </p:nvSpPr>
        <p:spPr>
          <a:xfrm>
            <a:off x="7279602" y="6538090"/>
            <a:ext cx="3034965" cy="523220"/>
          </a:xfrm>
          <a:prstGeom prst="rect">
            <a:avLst/>
          </a:prstGeom>
          <a:noFill/>
        </p:spPr>
        <p:txBody>
          <a:bodyPr wrap="square" rtlCol="0">
            <a:spAutoFit/>
          </a:bodyPr>
          <a:lstStyle/>
          <a:p>
            <a:pPr algn="ctr"/>
            <a:r>
              <a:rPr lang="ru-RU" sz="1400" b="1" dirty="0">
                <a:solidFill>
                  <a:schemeClr val="accent1">
                    <a:lumMod val="50000"/>
                  </a:schemeClr>
                </a:solidFill>
              </a:rPr>
              <a:t>ОАО «РЖД»</a:t>
            </a:r>
          </a:p>
          <a:p>
            <a:pPr algn="ctr"/>
            <a:r>
              <a:rPr lang="ru-RU" sz="1400" b="1" dirty="0">
                <a:solidFill>
                  <a:schemeClr val="accent1">
                    <a:lumMod val="50000"/>
                  </a:schemeClr>
                </a:solidFill>
              </a:rPr>
              <a:t>станция пос. Хотынец</a:t>
            </a:r>
          </a:p>
        </p:txBody>
      </p:sp>
      <p:pic>
        <p:nvPicPr>
          <p:cNvPr id="11" name="Picture 2" descr="C:\Documents and Settings\User\Рабочий стол\070702_50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47" y="2585580"/>
            <a:ext cx="2423239" cy="3634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6305399"/>
            <a:ext cx="4080535" cy="635302"/>
          </a:xfrm>
          <a:prstGeom prst="rect">
            <a:avLst/>
          </a:prstGeom>
          <a:noFill/>
        </p:spPr>
        <p:txBody>
          <a:bodyPr wrap="square" rtlCol="0">
            <a:spAutoFit/>
          </a:bodyPr>
          <a:lstStyle/>
          <a:p>
            <a:pPr algn="ctr"/>
            <a:r>
              <a:rPr lang="ru-RU" sz="1764" b="1" dirty="0">
                <a:solidFill>
                  <a:schemeClr val="accent1">
                    <a:lumMod val="50000"/>
                  </a:schemeClr>
                </a:solidFill>
              </a:rPr>
              <a:t>Филиал РТРС «Орловский ОРТПЦ»</a:t>
            </a:r>
          </a:p>
          <a:p>
            <a:pPr algn="ctr"/>
            <a:r>
              <a:rPr lang="ru-RU" sz="1764" b="1" dirty="0">
                <a:solidFill>
                  <a:schemeClr val="accent1">
                    <a:lumMod val="50000"/>
                  </a:schemeClr>
                </a:solidFill>
              </a:rPr>
              <a:t>Цифровое телевидение </a:t>
            </a:r>
          </a:p>
        </p:txBody>
      </p:sp>
      <p:sp>
        <p:nvSpPr>
          <p:cNvPr id="12" name="Прямоугольник 11"/>
          <p:cNvSpPr/>
          <p:nvPr/>
        </p:nvSpPr>
        <p:spPr>
          <a:xfrm>
            <a:off x="244386" y="1291210"/>
            <a:ext cx="9614485" cy="954107"/>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Реализованные (реализуемые) инвестиционные проекты на территории района</a:t>
            </a:r>
          </a:p>
        </p:txBody>
      </p:sp>
    </p:spTree>
    <p:extLst>
      <p:ext uri="{BB962C8B-B14F-4D97-AF65-F5344CB8AC3E}">
        <p14:creationId xmlns:p14="http://schemas.microsoft.com/office/powerpoint/2010/main" val="2531267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63297" y="2365132"/>
            <a:ext cx="5887274" cy="4795800"/>
          </a:xfrm>
          <a:prstGeom prst="rect">
            <a:avLst/>
          </a:prstGeom>
          <a:noFill/>
        </p:spPr>
        <p:txBody>
          <a:bodyPr wrap="square" rtlCol="0">
            <a:spAutoFit/>
          </a:bodyPr>
          <a:lstStyle/>
          <a:p>
            <a:r>
              <a:rPr lang="ru-RU" sz="1600" dirty="0">
                <a:solidFill>
                  <a:schemeClr val="accent1">
                    <a:lumMod val="50000"/>
                  </a:schemeClr>
                </a:solidFill>
              </a:rPr>
              <a:t>ООО «Хотынецкий пищекомбинат». Производство хлебобулочных, кондитерских и макаронных изделий. Численность персонала – 29 человек.   Предприятие ежегодно наращивает объемы производства, работает с прибылью. Совершенствует технологию.  Приобретено новое оборудование (машина горизонтально-упаковочная, котел пищеварочный). </a:t>
            </a:r>
          </a:p>
          <a:p>
            <a:endParaRPr lang="ru-RU" sz="1600" dirty="0">
              <a:solidFill>
                <a:schemeClr val="accent1">
                  <a:lumMod val="50000"/>
                </a:schemeClr>
              </a:solidFill>
            </a:endParaRPr>
          </a:p>
          <a:p>
            <a:r>
              <a:rPr lang="ru-RU" sz="1600" dirty="0">
                <a:solidFill>
                  <a:schemeClr val="accent1">
                    <a:lumMod val="50000"/>
                  </a:schemeClr>
                </a:solidFill>
              </a:rPr>
              <a:t>ПОСПО «Гермес» (потребкооперация) обеспечивает население товарами и услугами, в том числе в отдаленных и малонаселенных пунктах. Развивается материально-техническая база, реконструируются магазины и объекты общепита, оснащаются современным торговым оборудованием торговые залы магазинов. </a:t>
            </a:r>
          </a:p>
          <a:p>
            <a:r>
              <a:rPr lang="ru-RU" sz="1600" dirty="0">
                <a:solidFill>
                  <a:schemeClr val="accent1">
                    <a:lumMod val="50000"/>
                  </a:schemeClr>
                </a:solidFill>
              </a:rPr>
              <a:t>     Функционируют 11 объектов бытового обслуживания  населения  ( баня, парикмахерские услуги, фотосервис, ремонт  обуви и бытовой  техники).</a:t>
            </a:r>
          </a:p>
          <a:p>
            <a:endParaRPr lang="ru-RU" sz="1764" dirty="0">
              <a:solidFill>
                <a:schemeClr val="accent1">
                  <a:lumMod val="50000"/>
                </a:schemeClr>
              </a:solidFill>
            </a:endParaRPr>
          </a:p>
        </p:txBody>
      </p:sp>
      <p:pic>
        <p:nvPicPr>
          <p:cNvPr id="3" name="Picture 2" descr="C:\Documents and Settings\User\Рабочий стол\hlebozav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971" y="1986753"/>
            <a:ext cx="2262231" cy="1509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5" descr="C:\Documents and Settings\User\Рабочий стол\_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769" y="3210262"/>
            <a:ext cx="2239674" cy="149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244386" y="1291210"/>
            <a:ext cx="9614485" cy="954107"/>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Реализованные (реализуемые) инвестиционные проекты на территории района</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2280" y="5436080"/>
            <a:ext cx="1283220" cy="1710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926" y="5437086"/>
            <a:ext cx="1282466" cy="1709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641" y="3967058"/>
            <a:ext cx="1617561" cy="2156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0546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244386" y="1230250"/>
            <a:ext cx="9614485" cy="523220"/>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Благоустройство и ремонт</a:t>
            </a:r>
          </a:p>
        </p:txBody>
      </p:sp>
      <p:sp>
        <p:nvSpPr>
          <p:cNvPr id="2" name="Прямоугольник 1">
            <a:extLst>
              <a:ext uri="{FF2B5EF4-FFF2-40B4-BE49-F238E27FC236}">
                <a16:creationId xmlns:a16="http://schemas.microsoft.com/office/drawing/2014/main" id="{1C9546FB-EC70-4921-AD78-550C156011EF}"/>
              </a:ext>
            </a:extLst>
          </p:cNvPr>
          <p:cNvSpPr/>
          <p:nvPr/>
        </p:nvSpPr>
        <p:spPr>
          <a:xfrm>
            <a:off x="635425" y="2005944"/>
            <a:ext cx="5233480" cy="3046988"/>
          </a:xfrm>
          <a:prstGeom prst="rect">
            <a:avLst/>
          </a:prstGeom>
        </p:spPr>
        <p:txBody>
          <a:bodyPr wrap="square">
            <a:spAutoFit/>
          </a:bodyPr>
          <a:lstStyle/>
          <a:p>
            <a:pPr algn="just"/>
            <a:r>
              <a:rPr lang="ru-RU" sz="1600" kern="900" dirty="0">
                <a:solidFill>
                  <a:schemeClr val="accent1">
                    <a:lumMod val="50000"/>
                  </a:schemeClr>
                </a:solidFill>
                <a:latin typeface="+mj-lt"/>
                <a:cs typeface="Arial" panose="020B0604020202020204" pitchFamily="34" charset="0"/>
              </a:rPr>
              <a:t>  В рамках реализуемого на территории района национального проекта «Жилье и городская среда» благоустроены три дворовые  территории в </a:t>
            </a:r>
            <a:r>
              <a:rPr lang="ru-RU" sz="1600" kern="900" dirty="0" err="1">
                <a:solidFill>
                  <a:schemeClr val="accent1">
                    <a:lumMod val="50000"/>
                  </a:schemeClr>
                </a:solidFill>
                <a:latin typeface="+mj-lt"/>
                <a:cs typeface="Arial" panose="020B0604020202020204" pitchFamily="34" charset="0"/>
              </a:rPr>
              <a:t>пгт</a:t>
            </a:r>
            <a:r>
              <a:rPr lang="ru-RU" sz="1600" kern="900" dirty="0">
                <a:solidFill>
                  <a:schemeClr val="accent1">
                    <a:lumMod val="50000"/>
                  </a:schemeClr>
                </a:solidFill>
                <a:latin typeface="+mj-lt"/>
                <a:cs typeface="Arial" panose="020B0604020202020204" pitchFamily="34" charset="0"/>
              </a:rPr>
              <a:t>. Хотынец.  </a:t>
            </a:r>
          </a:p>
          <a:p>
            <a:pPr algn="just"/>
            <a:r>
              <a:rPr lang="ru-RU" sz="1600" kern="900" dirty="0">
                <a:solidFill>
                  <a:schemeClr val="accent1">
                    <a:lumMod val="50000"/>
                  </a:schemeClr>
                </a:solidFill>
                <a:latin typeface="+mj-lt"/>
                <a:cs typeface="Arial" panose="020B0604020202020204" pitchFamily="34" charset="0"/>
              </a:rPr>
              <a:t>  На территории городского поселения Хотынец установлено оборудование детской площадки в сквере «Бондарева». Обустроены 22 контейнерные площадки. </a:t>
            </a:r>
          </a:p>
          <a:p>
            <a:pPr algn="just"/>
            <a:r>
              <a:rPr lang="ru-RU" sz="1600" kern="900" dirty="0">
                <a:solidFill>
                  <a:schemeClr val="accent1">
                    <a:lumMod val="50000"/>
                  </a:schemeClr>
                </a:solidFill>
                <a:latin typeface="+mj-lt"/>
                <a:cs typeface="Arial" panose="020B0604020202020204" pitchFamily="34" charset="0"/>
              </a:rPr>
              <a:t>  Выполнен капитальный ремонт крыши многоквартирного дома в д. </a:t>
            </a:r>
            <a:r>
              <a:rPr lang="ru-RU" sz="1600" kern="900" dirty="0" err="1">
                <a:solidFill>
                  <a:schemeClr val="accent1">
                    <a:lumMod val="50000"/>
                  </a:schemeClr>
                </a:solidFill>
                <a:latin typeface="+mj-lt"/>
                <a:cs typeface="Arial" panose="020B0604020202020204" pitchFamily="34" charset="0"/>
              </a:rPr>
              <a:t>Хотимль-Кузменково</a:t>
            </a:r>
            <a:r>
              <a:rPr lang="ru-RU" sz="1600" kern="900" dirty="0">
                <a:solidFill>
                  <a:schemeClr val="accent1">
                    <a:lumMod val="50000"/>
                  </a:schemeClr>
                </a:solidFill>
                <a:latin typeface="+mj-lt"/>
                <a:cs typeface="Arial" panose="020B0604020202020204" pitchFamily="34" charset="0"/>
              </a:rPr>
              <a:t>.</a:t>
            </a:r>
          </a:p>
          <a:p>
            <a:pPr algn="just"/>
            <a:endParaRPr lang="ru-RU" sz="1600" kern="900" dirty="0">
              <a:solidFill>
                <a:schemeClr val="accent1">
                  <a:lumMod val="50000"/>
                </a:schemeClr>
              </a:solidFill>
              <a:latin typeface="+mj-lt"/>
              <a:cs typeface="Arial" panose="020B0604020202020204" pitchFamily="34"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b="20980"/>
          <a:stretch/>
        </p:blipFill>
        <p:spPr>
          <a:xfrm>
            <a:off x="6521705" y="2100146"/>
            <a:ext cx="1707204" cy="1798721"/>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b="16964"/>
          <a:stretch/>
        </p:blipFill>
        <p:spPr>
          <a:xfrm>
            <a:off x="8439889" y="2826596"/>
            <a:ext cx="1821293" cy="2016422"/>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t="25116" b="10251"/>
          <a:stretch/>
        </p:blipFill>
        <p:spPr>
          <a:xfrm>
            <a:off x="3579022" y="4822787"/>
            <a:ext cx="2449098" cy="2119369"/>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t="31496" b="7124"/>
          <a:stretch/>
        </p:blipFill>
        <p:spPr>
          <a:xfrm>
            <a:off x="635425" y="4843018"/>
            <a:ext cx="2564975" cy="2099138"/>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939" y="5052932"/>
            <a:ext cx="2812922" cy="1875281"/>
          </a:xfrm>
          <a:prstGeom prst="rect">
            <a:avLst/>
          </a:prstGeom>
        </p:spPr>
      </p:pic>
    </p:spTree>
    <p:extLst>
      <p:ext uri="{BB962C8B-B14F-4D97-AF65-F5344CB8AC3E}">
        <p14:creationId xmlns:p14="http://schemas.microsoft.com/office/powerpoint/2010/main" val="105420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9879" y="4612662"/>
            <a:ext cx="2696619" cy="2022465"/>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9880" y="1758167"/>
            <a:ext cx="2696619" cy="2022464"/>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01" y="4834649"/>
            <a:ext cx="2909824" cy="2182368"/>
          </a:xfrm>
          <a:prstGeom prst="rect">
            <a:avLst/>
          </a:prstGeom>
        </p:spPr>
      </p:pic>
      <p:sp>
        <p:nvSpPr>
          <p:cNvPr id="13" name="Заголовок 12">
            <a:extLst>
              <a:ext uri="{FF2B5EF4-FFF2-40B4-BE49-F238E27FC236}">
                <a16:creationId xmlns:a16="http://schemas.microsoft.com/office/drawing/2014/main" id="{EE4E3AEE-3AEB-4294-96F7-776470DA64D7}"/>
              </a:ext>
            </a:extLst>
          </p:cNvPr>
          <p:cNvSpPr>
            <a:spLocks noGrp="1"/>
          </p:cNvSpPr>
          <p:nvPr>
            <p:ph type="title"/>
          </p:nvPr>
        </p:nvSpPr>
        <p:spPr>
          <a:xfrm>
            <a:off x="855472" y="708489"/>
            <a:ext cx="8982456" cy="849715"/>
          </a:xfrm>
        </p:spPr>
        <p:txBody>
          <a:bodyPr>
            <a:normAutofit/>
          </a:bodyPr>
          <a:lstStyle/>
          <a:p>
            <a:pPr algn="ctr"/>
            <a:r>
              <a:rPr lang="ru-RU" sz="3200" i="1" dirty="0">
                <a:solidFill>
                  <a:schemeClr val="accent6">
                    <a:lumMod val="75000"/>
                  </a:schemeClr>
                </a:solidFill>
                <a:latin typeface="Times New Roman" panose="02020603050405020304" pitchFamily="18" charset="0"/>
                <a:cs typeface="Times New Roman" panose="02020603050405020304" pitchFamily="18" charset="0"/>
              </a:rPr>
              <a:t>Новое строительство</a:t>
            </a:r>
          </a:p>
        </p:txBody>
      </p:sp>
      <p:sp>
        <p:nvSpPr>
          <p:cNvPr id="14" name="Объект 13">
            <a:extLst>
              <a:ext uri="{FF2B5EF4-FFF2-40B4-BE49-F238E27FC236}">
                <a16:creationId xmlns:a16="http://schemas.microsoft.com/office/drawing/2014/main" id="{96C718A9-BB94-4B7D-8A4B-F73960274422}"/>
              </a:ext>
            </a:extLst>
          </p:cNvPr>
          <p:cNvSpPr>
            <a:spLocks noGrp="1"/>
          </p:cNvSpPr>
          <p:nvPr>
            <p:ph sz="half" idx="1"/>
          </p:nvPr>
        </p:nvSpPr>
        <p:spPr>
          <a:xfrm>
            <a:off x="296901" y="1410512"/>
            <a:ext cx="7115576" cy="3531140"/>
          </a:xfrm>
        </p:spPr>
        <p:txBody>
          <a:bodyPr>
            <a:noAutofit/>
          </a:bodyPr>
          <a:lstStyle/>
          <a:p>
            <a:pPr marL="144000" algn="just">
              <a:spcBef>
                <a:spcPts val="0"/>
              </a:spcBef>
            </a:pPr>
            <a:r>
              <a:rPr lang="ru-RU" sz="1350" dirty="0">
                <a:solidFill>
                  <a:schemeClr val="accent1">
                    <a:lumMod val="50000"/>
                  </a:schemeClr>
                </a:solidFill>
              </a:rPr>
              <a:t>На территориях </a:t>
            </a:r>
            <a:r>
              <a:rPr lang="ru-RU" sz="1350" dirty="0" err="1">
                <a:solidFill>
                  <a:schemeClr val="accent1">
                    <a:lumMod val="50000"/>
                  </a:schemeClr>
                </a:solidFill>
              </a:rPr>
              <a:t>пгт</a:t>
            </a:r>
            <a:r>
              <a:rPr lang="ru-RU" sz="1350" dirty="0">
                <a:solidFill>
                  <a:schemeClr val="accent1">
                    <a:lumMod val="50000"/>
                  </a:schemeClr>
                </a:solidFill>
              </a:rPr>
              <a:t>. Хотынец и </a:t>
            </a:r>
            <a:r>
              <a:rPr lang="ru-RU" sz="1350" dirty="0" err="1">
                <a:solidFill>
                  <a:schemeClr val="accent1">
                    <a:lumMod val="50000"/>
                  </a:schemeClr>
                </a:solidFill>
              </a:rPr>
              <a:t>Меловского</a:t>
            </a:r>
            <a:r>
              <a:rPr lang="ru-RU" sz="1350" dirty="0">
                <a:solidFill>
                  <a:schemeClr val="accent1">
                    <a:lumMod val="50000"/>
                  </a:schemeClr>
                </a:solidFill>
              </a:rPr>
              <a:t> сельского поселения ведется строительство автоматизированного битумного терминала. Правительство Орловской области поддерживает строительство «Орловского битумного терминала» о чем между ООО «</a:t>
            </a:r>
            <a:r>
              <a:rPr lang="ru-RU" sz="1350" dirty="0" err="1">
                <a:solidFill>
                  <a:schemeClr val="accent1">
                    <a:lumMod val="50000"/>
                  </a:schemeClr>
                </a:solidFill>
              </a:rPr>
              <a:t>БитПолимер</a:t>
            </a:r>
            <a:r>
              <a:rPr lang="ru-RU" sz="1350" dirty="0">
                <a:solidFill>
                  <a:schemeClr val="accent1">
                    <a:lumMod val="50000"/>
                  </a:schemeClr>
                </a:solidFill>
              </a:rPr>
              <a:t>» как инвестором и Правительством Орловской области заключено Соглашение о сотрудничестве. Соглашение о сотрудничестве определяет основные направления и принципы взаимодействия сторон по реализации инвестиционного проекта. «Орловский битумный терминал» будет предназначен для приема битума автомобильным и железнодорожным транспортом, его хранения, перевалки, модификации, компаундирования и налива в транспортируемые емкости для битума, а также для производства широкого ассортимента битумных материалов. Объем резервуарного парка составит 40 000 м³. Строительство «Орловского битумного терминала» планируется осуществить в два этапа:</a:t>
            </a:r>
          </a:p>
          <a:p>
            <a:pPr marL="144000" algn="just">
              <a:spcBef>
                <a:spcPts val="0"/>
              </a:spcBef>
            </a:pPr>
            <a:r>
              <a:rPr lang="ru-RU" sz="1350" dirty="0">
                <a:solidFill>
                  <a:schemeClr val="accent1">
                    <a:lumMod val="50000"/>
                  </a:schemeClr>
                </a:solidFill>
              </a:rPr>
              <a:t>- первый этап с 30 апреля 2021 г. по 31 декабря 2022 г. включительно.</a:t>
            </a:r>
          </a:p>
          <a:p>
            <a:pPr marL="144000">
              <a:spcBef>
                <a:spcPts val="0"/>
              </a:spcBef>
            </a:pPr>
            <a:r>
              <a:rPr lang="ru-RU" sz="1350" dirty="0">
                <a:solidFill>
                  <a:schemeClr val="accent1">
                    <a:lumMod val="50000"/>
                  </a:schemeClr>
                </a:solidFill>
              </a:rPr>
              <a:t>- второй этап с 01 января 2023 г. по 30 августа 2024 г. включительно.</a:t>
            </a:r>
          </a:p>
          <a:p>
            <a:pPr marL="144000">
              <a:spcBef>
                <a:spcPts val="0"/>
              </a:spcBef>
            </a:pPr>
            <a:endParaRPr lang="ru-RU" sz="1400" dirty="0">
              <a:solidFill>
                <a:schemeClr val="accent1">
                  <a:lumMod val="50000"/>
                </a:schemeClr>
              </a:solidFill>
            </a:endParaRPr>
          </a:p>
        </p:txBody>
      </p:sp>
      <p:sp>
        <p:nvSpPr>
          <p:cNvPr id="9" name="Объект 8">
            <a:extLst>
              <a:ext uri="{FF2B5EF4-FFF2-40B4-BE49-F238E27FC236}">
                <a16:creationId xmlns:a16="http://schemas.microsoft.com/office/drawing/2014/main" id="{CDDCDDB1-067D-4840-A8EE-B7620EF798E2}"/>
              </a:ext>
            </a:extLst>
          </p:cNvPr>
          <p:cNvSpPr>
            <a:spLocks noGrp="1"/>
          </p:cNvSpPr>
          <p:nvPr>
            <p:ph sz="half" idx="2"/>
          </p:nvPr>
        </p:nvSpPr>
        <p:spPr>
          <a:xfrm>
            <a:off x="3206725" y="5029200"/>
            <a:ext cx="4205752" cy="2094821"/>
          </a:xfrm>
        </p:spPr>
        <p:txBody>
          <a:bodyPr>
            <a:normAutofit lnSpcReduction="10000"/>
          </a:bodyPr>
          <a:lstStyle/>
          <a:p>
            <a:pPr algn="just"/>
            <a:r>
              <a:rPr lang="ru-RU" sz="1350" dirty="0">
                <a:solidFill>
                  <a:srgbClr val="549E39">
                    <a:lumMod val="50000"/>
                  </a:srgbClr>
                </a:solidFill>
              </a:rPr>
              <a:t>На битумном терминале будет осуществляться не только хранение конечного продукта (битума), но и получение битума с улучшенными качественными характеристиками в соответствии с заданными параметрами, отвечающими климатическим и транспортным нагрузкам Орловской области, а также соседних с Орловской областью субъектов </a:t>
            </a:r>
            <a:endParaRPr lang="ru-RU" sz="1350" dirty="0"/>
          </a:p>
        </p:txBody>
      </p:sp>
    </p:spTree>
    <p:extLst>
      <p:ext uri="{BB962C8B-B14F-4D97-AF65-F5344CB8AC3E}">
        <p14:creationId xmlns:p14="http://schemas.microsoft.com/office/powerpoint/2010/main" val="95790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21435" y="1016282"/>
            <a:ext cx="9614485" cy="523220"/>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Дороги и транспортное обслуживание </a:t>
            </a:r>
          </a:p>
        </p:txBody>
      </p:sp>
      <p:sp>
        <p:nvSpPr>
          <p:cNvPr id="4" name="TextBox 3"/>
          <p:cNvSpPr txBox="1"/>
          <p:nvPr/>
        </p:nvSpPr>
        <p:spPr>
          <a:xfrm>
            <a:off x="398834" y="1539502"/>
            <a:ext cx="9951396" cy="3894399"/>
          </a:xfrm>
          <a:prstGeom prst="rect">
            <a:avLst/>
          </a:prstGeom>
          <a:noFill/>
        </p:spPr>
        <p:txBody>
          <a:bodyPr wrap="square" rtlCol="0">
            <a:spAutoFit/>
          </a:bodyPr>
          <a:lstStyle/>
          <a:p>
            <a:r>
              <a:rPr lang="ru-RU" sz="1544" dirty="0">
                <a:solidFill>
                  <a:schemeClr val="accent1">
                    <a:lumMod val="50000"/>
                  </a:schemeClr>
                </a:solidFill>
              </a:rPr>
              <a:t>   В системе транспортного обслуживания жителей района участвуют железнодорожный и автомобильный транспорт.  (РЖД,  частные  предприниматели). В ежедневном  режиме осуществляется доставка пассажиров в Орел, Брянск, Москву.</a:t>
            </a:r>
          </a:p>
          <a:p>
            <a:r>
              <a:rPr lang="ru-RU" sz="1544" dirty="0">
                <a:solidFill>
                  <a:schemeClr val="accent1">
                    <a:lumMod val="50000"/>
                  </a:schemeClr>
                </a:solidFill>
              </a:rPr>
              <a:t>   Протяженность автомобильных дорог регионального значения - 131,588 км, в том числе  а/д Болхов – а/д  «Орел-Витебск» - 27,9 км. </a:t>
            </a:r>
          </a:p>
          <a:p>
            <a:r>
              <a:rPr lang="ru-RU" sz="1544" dirty="0">
                <a:solidFill>
                  <a:schemeClr val="accent1">
                    <a:lumMod val="50000"/>
                  </a:schemeClr>
                </a:solidFill>
              </a:rPr>
              <a:t>   Протяженность автомобильных дорог местного значения вне границ населенных пунктов – 93,489 км, в том числе асфальтобетонные – 43,702 км;  грунтовые дороги – 47,75 км, что составляет  51% от общей протяженности автомобильных дорог местного значения вне границ населенных пунктов.   </a:t>
            </a:r>
          </a:p>
          <a:p>
            <a:r>
              <a:rPr lang="ru-RU" sz="1544" dirty="0">
                <a:solidFill>
                  <a:schemeClr val="accent1">
                    <a:lumMod val="50000"/>
                  </a:schemeClr>
                </a:solidFill>
              </a:rPr>
              <a:t>    Произведён ремонт автомобильных дорог общего пользования местного значения в границах населённых пунктов протяжённостью – 3,5 км. Произведен ремонт улично-дорожной сети в </a:t>
            </a:r>
            <a:r>
              <a:rPr lang="ru-RU" sz="1544" dirty="0" err="1">
                <a:solidFill>
                  <a:schemeClr val="accent1">
                    <a:lumMod val="50000"/>
                  </a:schemeClr>
                </a:solidFill>
              </a:rPr>
              <a:t>пгт</a:t>
            </a:r>
            <a:r>
              <a:rPr lang="ru-RU" sz="1544" dirty="0">
                <a:solidFill>
                  <a:schemeClr val="accent1">
                    <a:lumMod val="50000"/>
                  </a:schemeClr>
                </a:solidFill>
              </a:rPr>
              <a:t>. Хотынец – 1,1 км.</a:t>
            </a:r>
          </a:p>
          <a:p>
            <a:r>
              <a:rPr lang="ru-RU" sz="1544" dirty="0">
                <a:solidFill>
                  <a:schemeClr val="accent1">
                    <a:lumMod val="50000"/>
                  </a:schemeClr>
                </a:solidFill>
              </a:rPr>
              <a:t>    Проведены работы по установке дорожных знаков и нанесению горизонтальной линии в </a:t>
            </a:r>
            <a:r>
              <a:rPr lang="ru-RU" sz="1544" dirty="0" err="1">
                <a:solidFill>
                  <a:schemeClr val="accent1">
                    <a:lumMod val="50000"/>
                  </a:schemeClr>
                </a:solidFill>
              </a:rPr>
              <a:t>пгт</a:t>
            </a:r>
            <a:r>
              <a:rPr lang="ru-RU" sz="1544" dirty="0">
                <a:solidFill>
                  <a:schemeClr val="accent1">
                    <a:lumMod val="50000"/>
                  </a:schemeClr>
                </a:solidFill>
              </a:rPr>
              <a:t>. Хотынец. </a:t>
            </a:r>
          </a:p>
          <a:p>
            <a:endParaRPr lang="ru-RU" sz="1544" dirty="0">
              <a:solidFill>
                <a:schemeClr val="accent1">
                  <a:lumMod val="50000"/>
                </a:schemeClr>
              </a:solidFill>
            </a:endParaRPr>
          </a:p>
          <a:p>
            <a:r>
              <a:rPr lang="ru-RU" sz="1544" dirty="0">
                <a:solidFill>
                  <a:schemeClr val="accent1">
                    <a:lumMod val="50000"/>
                  </a:schemeClr>
                </a:solidFill>
              </a:rPr>
              <a:t>         </a:t>
            </a:r>
            <a:endParaRPr lang="ru-RU" sz="2263" dirty="0">
              <a:solidFill>
                <a:schemeClr val="accent1">
                  <a:lumMod val="50000"/>
                </a:schemeClr>
              </a:solidFill>
            </a:endParaRPr>
          </a:p>
        </p:txBody>
      </p:sp>
      <p:pic>
        <p:nvPicPr>
          <p:cNvPr id="6" name="Picture 4" descr="C:\Documents and Settings\User\Рабочий стол\201212201639_99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0949" y="4979556"/>
            <a:ext cx="3100322" cy="1955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93387" y="5262664"/>
            <a:ext cx="5564222" cy="1077218"/>
          </a:xfrm>
          <a:prstGeom prst="rect">
            <a:avLst/>
          </a:prstGeom>
          <a:noFill/>
        </p:spPr>
        <p:txBody>
          <a:bodyPr wrap="square" rtlCol="0">
            <a:spAutoFit/>
          </a:bodyPr>
          <a:lstStyle/>
          <a:p>
            <a:r>
              <a:rPr lang="ru-RU" sz="1600" dirty="0">
                <a:solidFill>
                  <a:schemeClr val="accent1">
                    <a:lumMod val="50000"/>
                  </a:schemeClr>
                </a:solidFill>
              </a:rPr>
              <a:t>В 2022 году запланирован ремонт 24,5 км дороги от федеральной трассы Орёл – Брянск до поселка Хотынца и от поселка до границы со Знаменским районом.</a:t>
            </a:r>
          </a:p>
        </p:txBody>
      </p:sp>
    </p:spTree>
    <p:extLst>
      <p:ext uri="{BB962C8B-B14F-4D97-AF65-F5344CB8AC3E}">
        <p14:creationId xmlns:p14="http://schemas.microsoft.com/office/powerpoint/2010/main" val="4256413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154196" y="1062803"/>
            <a:ext cx="7782569" cy="523220"/>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ИНВЕСТИЦИОННЫЕ ПЛОЩАДКИ</a:t>
            </a:r>
          </a:p>
        </p:txBody>
      </p:sp>
      <p:sp>
        <p:nvSpPr>
          <p:cNvPr id="4" name="TextBox 3"/>
          <p:cNvSpPr txBox="1"/>
          <p:nvPr/>
        </p:nvSpPr>
        <p:spPr>
          <a:xfrm>
            <a:off x="286556" y="2146172"/>
            <a:ext cx="6565348" cy="3108543"/>
          </a:xfrm>
          <a:prstGeom prst="rect">
            <a:avLst/>
          </a:prstGeom>
          <a:noFill/>
        </p:spPr>
        <p:txBody>
          <a:bodyPr wrap="square" rtlCol="0">
            <a:spAutoFit/>
          </a:bodyPr>
          <a:lstStyle/>
          <a:p>
            <a:endParaRPr lang="ru-RU" sz="1400" dirty="0">
              <a:solidFill>
                <a:schemeClr val="accent1">
                  <a:lumMod val="50000"/>
                </a:schemeClr>
              </a:solidFill>
            </a:endParaRPr>
          </a:p>
          <a:p>
            <a:r>
              <a:rPr lang="ru-RU" sz="1400" dirty="0">
                <a:solidFill>
                  <a:schemeClr val="accent1">
                    <a:lumMod val="50000"/>
                  </a:schemeClr>
                </a:solidFill>
              </a:rPr>
              <a:t>местонахождение: Орловская область, Хотынецкий район,  </a:t>
            </a:r>
            <a:r>
              <a:rPr lang="ru-RU" sz="1400" dirty="0" err="1">
                <a:solidFill>
                  <a:schemeClr val="accent1">
                    <a:lumMod val="50000"/>
                  </a:schemeClr>
                </a:solidFill>
              </a:rPr>
              <a:t>пгт</a:t>
            </a:r>
            <a:r>
              <a:rPr lang="ru-RU" sz="1400" dirty="0">
                <a:solidFill>
                  <a:schemeClr val="accent1">
                    <a:lumMod val="50000"/>
                  </a:schemeClr>
                </a:solidFill>
              </a:rPr>
              <a:t>. Хотынец. ул. Школьная</a:t>
            </a:r>
          </a:p>
          <a:p>
            <a:r>
              <a:rPr lang="ru-RU" sz="1400" dirty="0">
                <a:solidFill>
                  <a:schemeClr val="accent1">
                    <a:lumMod val="50000"/>
                  </a:schemeClr>
                </a:solidFill>
              </a:rPr>
              <a:t>(1,5 км юго-восточнее от существующей застройки </a:t>
            </a:r>
            <a:r>
              <a:rPr lang="ru-RU" sz="1400" dirty="0" err="1">
                <a:solidFill>
                  <a:schemeClr val="accent1">
                    <a:lumMod val="50000"/>
                  </a:schemeClr>
                </a:solidFill>
              </a:rPr>
              <a:t>пгт</a:t>
            </a:r>
            <a:r>
              <a:rPr lang="ru-RU" sz="1400" dirty="0">
                <a:solidFill>
                  <a:schemeClr val="accent1">
                    <a:lumMod val="50000"/>
                  </a:schemeClr>
                </a:solidFill>
              </a:rPr>
              <a:t>. Хотынец)</a:t>
            </a:r>
          </a:p>
          <a:p>
            <a:r>
              <a:rPr lang="ru-RU" sz="1400" dirty="0">
                <a:solidFill>
                  <a:schemeClr val="accent1">
                    <a:lumMod val="50000"/>
                  </a:schemeClr>
                </a:solidFill>
              </a:rPr>
              <a:t>*Автодорога  (асфальтобетон) расстояние от земельного участка до а/дороги 300 м, </a:t>
            </a:r>
          </a:p>
          <a:p>
            <a:r>
              <a:rPr lang="ru-RU" sz="1400" dirty="0">
                <a:solidFill>
                  <a:schemeClr val="accent1">
                    <a:lumMod val="50000"/>
                  </a:schemeClr>
                </a:solidFill>
              </a:rPr>
              <a:t>*Железная дорога  направлением Орел – Брянск, расстояние от земельного участка до ж/д полотна 500м, до ст. Хотынец 2,3 км  (не электрифицированная)</a:t>
            </a:r>
          </a:p>
          <a:p>
            <a:r>
              <a:rPr lang="ru-RU" sz="1400" dirty="0">
                <a:solidFill>
                  <a:schemeClr val="accent1">
                    <a:lumMod val="50000"/>
                  </a:schemeClr>
                </a:solidFill>
              </a:rPr>
              <a:t>*Газопровод среднего давления,   находящийся на расстоянии 900 м</a:t>
            </a:r>
          </a:p>
          <a:p>
            <a:r>
              <a:rPr lang="ru-RU" sz="1400" dirty="0">
                <a:solidFill>
                  <a:schemeClr val="accent1">
                    <a:lumMod val="50000"/>
                  </a:schemeClr>
                </a:solidFill>
              </a:rPr>
              <a:t>* ВЛ 10кВ  - на расстоянии 500 км</a:t>
            </a:r>
          </a:p>
          <a:p>
            <a:r>
              <a:rPr lang="ru-RU" sz="1400" dirty="0">
                <a:solidFill>
                  <a:schemeClr val="accent1">
                    <a:lumMod val="50000"/>
                  </a:schemeClr>
                </a:solidFill>
              </a:rPr>
              <a:t>* на расстоянии 900 м имеются поля фильтрации сточных вод</a:t>
            </a:r>
          </a:p>
          <a:p>
            <a:r>
              <a:rPr lang="ru-RU" sz="1400" dirty="0">
                <a:solidFill>
                  <a:schemeClr val="accent1">
                    <a:lumMod val="50000"/>
                  </a:schemeClr>
                </a:solidFill>
              </a:rPr>
              <a:t>* водозаборный узел расположен от земельного участка на  расстоянии 900 м</a:t>
            </a:r>
          </a:p>
        </p:txBody>
      </p:sp>
      <p:pic>
        <p:nvPicPr>
          <p:cNvPr id="6" name="Picture 5" descr="C:\Documents and Settings\User\Рабочий стол\145.jpg"/>
          <p:cNvPicPr>
            <a:picLocks noChangeAspect="1" noChangeArrowheads="1"/>
          </p:cNvPicPr>
          <p:nvPr/>
        </p:nvPicPr>
        <p:blipFill rotWithShape="1">
          <a:blip r:embed="rId2">
            <a:extLst>
              <a:ext uri="{28A0092B-C50C-407E-A947-70E740481C1C}">
                <a14:useLocalDpi xmlns:a14="http://schemas.microsoft.com/office/drawing/2010/main" val="0"/>
              </a:ext>
            </a:extLst>
          </a:blip>
          <a:srcRect l="70386" t="6767" r="1667" b="65494"/>
          <a:stretch/>
        </p:blipFill>
        <p:spPr bwMode="auto">
          <a:xfrm>
            <a:off x="286556" y="5434465"/>
            <a:ext cx="2861019" cy="178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Documents and Settings\User\Рабочий стол\1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120" t="44670" r="1401" b="26320"/>
          <a:stretch/>
        </p:blipFill>
        <p:spPr bwMode="auto">
          <a:xfrm>
            <a:off x="3569230" y="5478443"/>
            <a:ext cx="2719132" cy="174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400686" y="1592721"/>
            <a:ext cx="7628890" cy="584775"/>
          </a:xfrm>
          <a:prstGeom prst="rect">
            <a:avLst/>
          </a:prstGeom>
        </p:spPr>
        <p:txBody>
          <a:bodyPr wrap="square">
            <a:spAutoFit/>
          </a:bodyPr>
          <a:lstStyle/>
          <a:p>
            <a:pPr algn="ctr"/>
            <a:r>
              <a:rPr lang="ru-RU" sz="1600" b="1" u="sng" dirty="0">
                <a:solidFill>
                  <a:schemeClr val="accent1">
                    <a:lumMod val="50000"/>
                  </a:schemeClr>
                </a:solidFill>
              </a:rPr>
              <a:t>ЗЕМЕЛЬНЫЙ УЧАСТОК ДЛЯ СТРОИТЕЛЬСТВА ЗАВОДА ПО ИЗГОТОВЛЕНИЮ СТРОИТЕЛЬНЫХ МАТЕРИАЛОВ (ЗОНА ПРОМЫШЛЕННОСТИ) </a:t>
            </a:r>
          </a:p>
        </p:txBody>
      </p:sp>
      <p:pic>
        <p:nvPicPr>
          <p:cNvPr id="8" name="Picture 5" descr="C:\Documents and Settings\User\Рабочий стол\145.jpg"/>
          <p:cNvPicPr>
            <a:picLocks noChangeAspect="1" noChangeArrowheads="1"/>
          </p:cNvPicPr>
          <p:nvPr/>
        </p:nvPicPr>
        <p:blipFill rotWithShape="1">
          <a:blip r:embed="rId2">
            <a:extLst>
              <a:ext uri="{28A0092B-C50C-407E-A947-70E740481C1C}">
                <a14:useLocalDpi xmlns:a14="http://schemas.microsoft.com/office/drawing/2010/main" val="0"/>
              </a:ext>
            </a:extLst>
          </a:blip>
          <a:srcRect l="1318" t="16296" r="60887" b="3241"/>
          <a:stretch/>
        </p:blipFill>
        <p:spPr bwMode="auto">
          <a:xfrm>
            <a:off x="6809911" y="2523627"/>
            <a:ext cx="3509320" cy="469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87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07710" y="2138564"/>
            <a:ext cx="5299032" cy="5082545"/>
          </a:xfrm>
          <a:prstGeom prst="rect">
            <a:avLst/>
          </a:prstGeom>
          <a:noFill/>
        </p:spPr>
        <p:txBody>
          <a:bodyPr wrap="square" rtlCol="0">
            <a:spAutoFit/>
          </a:bodyPr>
          <a:lstStyle/>
          <a:p>
            <a:r>
              <a:rPr lang="ru-RU" sz="1544" dirty="0">
                <a:solidFill>
                  <a:schemeClr val="accent1">
                    <a:lumMod val="50000"/>
                  </a:schemeClr>
                </a:solidFill>
              </a:rPr>
              <a:t> </a:t>
            </a:r>
          </a:p>
          <a:p>
            <a:r>
              <a:rPr lang="ru-RU" sz="1544" dirty="0">
                <a:solidFill>
                  <a:schemeClr val="accent1">
                    <a:lumMod val="50000"/>
                  </a:schemeClr>
                </a:solidFill>
              </a:rPr>
              <a:t>Земельный участок из земель населенных пунктов, местонахождение:  Орловская область, Хотынецкий район, </a:t>
            </a:r>
            <a:r>
              <a:rPr lang="ru-RU" sz="1544" dirty="0" err="1">
                <a:solidFill>
                  <a:schemeClr val="accent1">
                    <a:lumMod val="50000"/>
                  </a:schemeClr>
                </a:solidFill>
              </a:rPr>
              <a:t>пгт.Хотынец</a:t>
            </a:r>
            <a:r>
              <a:rPr lang="ru-RU" sz="1544" dirty="0">
                <a:solidFill>
                  <a:schemeClr val="accent1">
                    <a:lumMod val="50000"/>
                  </a:schemeClr>
                </a:solidFill>
              </a:rPr>
              <a:t>, ул. Промышленная. </a:t>
            </a:r>
          </a:p>
          <a:p>
            <a:r>
              <a:rPr lang="ru-RU" sz="1544" dirty="0">
                <a:solidFill>
                  <a:schemeClr val="accent1">
                    <a:lumMod val="50000"/>
                  </a:schemeClr>
                </a:solidFill>
              </a:rPr>
              <a:t>*имеется улично-дорожная сеть с твердым покрытием с примыканием  к автодороге регионального значения «а/д </a:t>
            </a:r>
            <a:r>
              <a:rPr lang="ru-RU" sz="1544" dirty="0" err="1">
                <a:solidFill>
                  <a:schemeClr val="accent1">
                    <a:lumMod val="50000"/>
                  </a:schemeClr>
                </a:solidFill>
              </a:rPr>
              <a:t>Болхов</a:t>
            </a:r>
            <a:r>
              <a:rPr lang="ru-RU" sz="1544" dirty="0">
                <a:solidFill>
                  <a:schemeClr val="accent1">
                    <a:lumMod val="50000"/>
                  </a:schemeClr>
                </a:solidFill>
              </a:rPr>
              <a:t>-а/д Орел-Витебск»</a:t>
            </a:r>
          </a:p>
          <a:p>
            <a:r>
              <a:rPr lang="ru-RU" sz="1544" dirty="0">
                <a:solidFill>
                  <a:schemeClr val="accent1">
                    <a:lumMod val="50000"/>
                  </a:schemeClr>
                </a:solidFill>
              </a:rPr>
              <a:t>* железная дорога с направлением Орел -Брянск расстояние от земельного участка до ж/д полотна 700 м, до </a:t>
            </a:r>
            <a:r>
              <a:rPr lang="ru-RU" sz="1544" dirty="0" err="1">
                <a:solidFill>
                  <a:schemeClr val="accent1">
                    <a:lumMod val="50000"/>
                  </a:schemeClr>
                </a:solidFill>
              </a:rPr>
              <a:t>ст.Хотынец</a:t>
            </a:r>
            <a:r>
              <a:rPr lang="ru-RU" sz="1544" dirty="0">
                <a:solidFill>
                  <a:schemeClr val="accent1">
                    <a:lumMod val="50000"/>
                  </a:schemeClr>
                </a:solidFill>
              </a:rPr>
              <a:t> 1,5 км  (не электрифицированная)</a:t>
            </a:r>
          </a:p>
          <a:p>
            <a:r>
              <a:rPr lang="ru-RU" sz="1544" dirty="0">
                <a:solidFill>
                  <a:schemeClr val="accent1">
                    <a:lumMod val="50000"/>
                  </a:schemeClr>
                </a:solidFill>
              </a:rPr>
              <a:t>* На расстоянии 90 м от участка расположен газопровод  высокого давления</a:t>
            </a:r>
          </a:p>
          <a:p>
            <a:r>
              <a:rPr lang="ru-RU" sz="1544" dirty="0">
                <a:solidFill>
                  <a:schemeClr val="accent1">
                    <a:lumMod val="50000"/>
                  </a:schemeClr>
                </a:solidFill>
              </a:rPr>
              <a:t>* существующая водопроводная сеть расположена на расстоянии 300 м от земельного участка </a:t>
            </a:r>
          </a:p>
          <a:p>
            <a:r>
              <a:rPr lang="ru-RU" sz="1544" dirty="0">
                <a:solidFill>
                  <a:schemeClr val="accent1">
                    <a:lumMod val="50000"/>
                  </a:schemeClr>
                </a:solidFill>
              </a:rPr>
              <a:t>* ВЛ 10кВ проходит по территории земельного участка</a:t>
            </a:r>
          </a:p>
          <a:p>
            <a:r>
              <a:rPr lang="ru-RU" sz="1544" dirty="0">
                <a:solidFill>
                  <a:schemeClr val="accent1">
                    <a:lumMod val="50000"/>
                  </a:schemeClr>
                </a:solidFill>
              </a:rPr>
              <a:t>* сотовая связь</a:t>
            </a:r>
          </a:p>
        </p:txBody>
      </p:sp>
      <p:pic>
        <p:nvPicPr>
          <p:cNvPr id="3" name="Picture 2" descr="D:\ИНВЕСТИЦИИ\2.jpg"/>
          <p:cNvPicPr>
            <a:picLocks noChangeAspect="1" noChangeArrowheads="1"/>
          </p:cNvPicPr>
          <p:nvPr/>
        </p:nvPicPr>
        <p:blipFill>
          <a:blip r:embed="rId2"/>
          <a:srcRect/>
          <a:stretch>
            <a:fillRect/>
          </a:stretch>
        </p:blipFill>
        <p:spPr bwMode="auto">
          <a:xfrm>
            <a:off x="6534912" y="1876446"/>
            <a:ext cx="3777432" cy="5344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755589"/>
            <a:ext cx="6426184" cy="584775"/>
          </a:xfrm>
          <a:prstGeom prst="rect">
            <a:avLst/>
          </a:prstGeom>
          <a:noFill/>
        </p:spPr>
        <p:txBody>
          <a:bodyPr wrap="square" rtlCol="0">
            <a:spAutoFit/>
          </a:bodyPr>
          <a:lstStyle/>
          <a:p>
            <a:pPr algn="ctr"/>
            <a:r>
              <a:rPr lang="ru-RU" sz="1600" b="1" u="sng" dirty="0">
                <a:solidFill>
                  <a:schemeClr val="accent1">
                    <a:lumMod val="50000"/>
                  </a:schemeClr>
                </a:solidFill>
              </a:rPr>
              <a:t>ЗЕМЕЛЬНЫЙ УЧАСТОК ДЛЯ ПРОИЗВОДСТВЕННОГО НАЗНАЧЕНИЯ 2,3 га</a:t>
            </a:r>
          </a:p>
        </p:txBody>
      </p:sp>
      <p:sp>
        <p:nvSpPr>
          <p:cNvPr id="5" name="Прямоугольник 4"/>
          <p:cNvSpPr/>
          <p:nvPr/>
        </p:nvSpPr>
        <p:spPr>
          <a:xfrm>
            <a:off x="1154196" y="1062803"/>
            <a:ext cx="7782569" cy="523220"/>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ИНВЕСТИЦИОННЫЕ ПЛОЩАДКИ</a:t>
            </a:r>
          </a:p>
        </p:txBody>
      </p:sp>
    </p:spTree>
    <p:extLst>
      <p:ext uri="{BB962C8B-B14F-4D97-AF65-F5344CB8AC3E}">
        <p14:creationId xmlns:p14="http://schemas.microsoft.com/office/powerpoint/2010/main" val="640093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1879839"/>
            <a:ext cx="6608064" cy="646331"/>
          </a:xfrm>
          <a:prstGeom prst="rect">
            <a:avLst/>
          </a:prstGeom>
          <a:noFill/>
        </p:spPr>
        <p:txBody>
          <a:bodyPr wrap="square" rtlCol="0">
            <a:spAutoFit/>
          </a:bodyPr>
          <a:lstStyle/>
          <a:p>
            <a:pPr algn="ctr"/>
            <a:r>
              <a:rPr lang="ru-RU" sz="1800" b="1" u="sng" dirty="0">
                <a:solidFill>
                  <a:schemeClr val="accent1">
                    <a:lumMod val="50000"/>
                  </a:schemeClr>
                </a:solidFill>
              </a:rPr>
              <a:t>ЗЕМЕЛЬНЫЙ УЧАСТОК ДЛЯ ПРОИЗВОДСТВЕННОГО НАЗНАЧЕНИЯ 13 га</a:t>
            </a:r>
          </a:p>
        </p:txBody>
      </p:sp>
      <p:sp>
        <p:nvSpPr>
          <p:cNvPr id="4" name="TextBox 3"/>
          <p:cNvSpPr txBox="1"/>
          <p:nvPr/>
        </p:nvSpPr>
        <p:spPr>
          <a:xfrm>
            <a:off x="409150" y="2642957"/>
            <a:ext cx="5348210" cy="4436086"/>
          </a:xfrm>
          <a:prstGeom prst="rect">
            <a:avLst/>
          </a:prstGeom>
          <a:noFill/>
        </p:spPr>
        <p:txBody>
          <a:bodyPr wrap="square" rtlCol="0">
            <a:spAutoFit/>
          </a:bodyPr>
          <a:lstStyle/>
          <a:p>
            <a:r>
              <a:rPr lang="ru-RU" sz="1764" dirty="0">
                <a:solidFill>
                  <a:schemeClr val="accent1">
                    <a:lumMod val="50000"/>
                  </a:schemeClr>
                </a:solidFill>
              </a:rPr>
              <a:t>Земельный участок из земель населенных пунктов, местонахождение:  Орловская область, Хотынецкий район, </a:t>
            </a:r>
            <a:r>
              <a:rPr lang="ru-RU" sz="1764" dirty="0" err="1">
                <a:solidFill>
                  <a:schemeClr val="accent1">
                    <a:lumMod val="50000"/>
                  </a:schemeClr>
                </a:solidFill>
              </a:rPr>
              <a:t>пгт.Хотынец</a:t>
            </a:r>
            <a:r>
              <a:rPr lang="ru-RU" sz="1764" dirty="0">
                <a:solidFill>
                  <a:schemeClr val="accent1">
                    <a:lumMod val="50000"/>
                  </a:schemeClr>
                </a:solidFill>
              </a:rPr>
              <a:t>, ул. Промышленная. </a:t>
            </a:r>
          </a:p>
          <a:p>
            <a:r>
              <a:rPr lang="ru-RU" sz="1764" dirty="0">
                <a:solidFill>
                  <a:schemeClr val="accent1">
                    <a:lumMod val="50000"/>
                  </a:schemeClr>
                </a:solidFill>
              </a:rPr>
              <a:t>* Автодорога Орел-Хотынец (асфальтобетон) расстояние от земельного участка до а/дороги 400 м</a:t>
            </a:r>
          </a:p>
          <a:p>
            <a:r>
              <a:rPr lang="ru-RU" sz="1764" dirty="0">
                <a:solidFill>
                  <a:schemeClr val="accent1">
                    <a:lumMod val="50000"/>
                  </a:schemeClr>
                </a:solidFill>
              </a:rPr>
              <a:t>* Железная дорога направлением Орел –Брянск, расстояние от земельного участка до ж/д полотна 350 м, до  </a:t>
            </a:r>
            <a:r>
              <a:rPr lang="ru-RU" sz="1764" dirty="0" err="1">
                <a:solidFill>
                  <a:schemeClr val="accent1">
                    <a:lumMod val="50000"/>
                  </a:schemeClr>
                </a:solidFill>
              </a:rPr>
              <a:t>ст.Хотынец</a:t>
            </a:r>
            <a:r>
              <a:rPr lang="ru-RU" sz="1764" dirty="0">
                <a:solidFill>
                  <a:schemeClr val="accent1">
                    <a:lumMod val="50000"/>
                  </a:schemeClr>
                </a:solidFill>
              </a:rPr>
              <a:t> 1,5 км  (не электрифицированная)</a:t>
            </a:r>
          </a:p>
          <a:p>
            <a:r>
              <a:rPr lang="ru-RU" sz="1764" dirty="0">
                <a:solidFill>
                  <a:schemeClr val="accent1">
                    <a:lumMod val="50000"/>
                  </a:schemeClr>
                </a:solidFill>
              </a:rPr>
              <a:t>* Водозаборный узел расположен от земельного участка на расстоянии 500м</a:t>
            </a:r>
          </a:p>
          <a:p>
            <a:r>
              <a:rPr lang="ru-RU" sz="1764" dirty="0">
                <a:solidFill>
                  <a:schemeClr val="accent1">
                    <a:lumMod val="50000"/>
                  </a:schemeClr>
                </a:solidFill>
              </a:rPr>
              <a:t>* На расстоянии 200 м от участка расположен газопровод  высокого давления</a:t>
            </a:r>
          </a:p>
          <a:p>
            <a:r>
              <a:rPr lang="ru-RU" sz="1764" dirty="0">
                <a:solidFill>
                  <a:schemeClr val="accent1">
                    <a:lumMod val="50000"/>
                  </a:schemeClr>
                </a:solidFill>
              </a:rPr>
              <a:t>* ВЛ 10кВ на расстоянии 200 м</a:t>
            </a:r>
          </a:p>
        </p:txBody>
      </p:sp>
      <p:pic>
        <p:nvPicPr>
          <p:cNvPr id="5" name="Picture 2" descr="D:\ИНВЕСТИЦИИ\3.jpg"/>
          <p:cNvPicPr>
            <a:picLocks noChangeAspect="1" noChangeArrowheads="1"/>
          </p:cNvPicPr>
          <p:nvPr/>
        </p:nvPicPr>
        <p:blipFill>
          <a:blip r:embed="rId2"/>
          <a:srcRect/>
          <a:stretch>
            <a:fillRect/>
          </a:stretch>
        </p:blipFill>
        <p:spPr bwMode="auto">
          <a:xfrm>
            <a:off x="6414026" y="1879839"/>
            <a:ext cx="3758583" cy="5315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1154196" y="1062803"/>
            <a:ext cx="7782569" cy="523220"/>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ИНВЕСТИЦИОННЫЕ ПЛОЩАДКИ</a:t>
            </a:r>
          </a:p>
        </p:txBody>
      </p:sp>
    </p:spTree>
    <p:extLst>
      <p:ext uri="{BB962C8B-B14F-4D97-AF65-F5344CB8AC3E}">
        <p14:creationId xmlns:p14="http://schemas.microsoft.com/office/powerpoint/2010/main" val="3426819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82880" y="1029617"/>
            <a:ext cx="9978119" cy="523220"/>
          </a:xfrm>
          <a:prstGeom prst="rect">
            <a:avLst/>
          </a:prstGeom>
          <a:noFill/>
        </p:spPr>
        <p:txBody>
          <a:bodyPr wrap="square" rtlCol="0">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ПРИОРИТЕТНОЕ РАЗВИТИЕ РАЙОНА </a:t>
            </a:r>
          </a:p>
        </p:txBody>
      </p:sp>
      <p:sp>
        <p:nvSpPr>
          <p:cNvPr id="3" name="TextBox 2"/>
          <p:cNvSpPr txBox="1"/>
          <p:nvPr/>
        </p:nvSpPr>
        <p:spPr>
          <a:xfrm>
            <a:off x="617967" y="1710416"/>
            <a:ext cx="7682705" cy="1200329"/>
          </a:xfrm>
          <a:prstGeom prst="rect">
            <a:avLst/>
          </a:prstGeom>
          <a:noFill/>
        </p:spPr>
        <p:txBody>
          <a:bodyPr wrap="square" rtlCol="0">
            <a:spAutoFit/>
          </a:bodyPr>
          <a:lstStyle/>
          <a:p>
            <a:r>
              <a:rPr lang="ru-RU" sz="1800" dirty="0">
                <a:solidFill>
                  <a:schemeClr val="accent1">
                    <a:lumMod val="50000"/>
                  </a:schemeClr>
                </a:solidFill>
              </a:rPr>
              <a:t>Туристической жемчужиной района является  Национальный парк </a:t>
            </a:r>
          </a:p>
          <a:p>
            <a:r>
              <a:rPr lang="ru-RU" sz="1800" dirty="0">
                <a:solidFill>
                  <a:schemeClr val="accent1">
                    <a:lumMod val="50000"/>
                  </a:schemeClr>
                </a:solidFill>
              </a:rPr>
              <a:t>«Орловское  полесье» (ФГБУ «Национальный парк «Орловское полесье»), созданный в 1994 году. </a:t>
            </a:r>
          </a:p>
        </p:txBody>
      </p:sp>
      <p:sp>
        <p:nvSpPr>
          <p:cNvPr id="4" name="TextBox 3"/>
          <p:cNvSpPr txBox="1"/>
          <p:nvPr/>
        </p:nvSpPr>
        <p:spPr>
          <a:xfrm>
            <a:off x="571482" y="2985682"/>
            <a:ext cx="9200913" cy="1755737"/>
          </a:xfrm>
          <a:prstGeom prst="rect">
            <a:avLst/>
          </a:prstGeom>
          <a:noFill/>
        </p:spPr>
        <p:txBody>
          <a:bodyPr wrap="square" rtlCol="0">
            <a:spAutoFit/>
          </a:bodyPr>
          <a:lstStyle/>
          <a:p>
            <a:r>
              <a:rPr lang="ru-RU" sz="1544" dirty="0">
                <a:solidFill>
                  <a:schemeClr val="accent1">
                    <a:lumMod val="50000"/>
                  </a:schemeClr>
                </a:solidFill>
              </a:rPr>
              <a:t>Задачи:</a:t>
            </a:r>
          </a:p>
          <a:p>
            <a:r>
              <a:rPr lang="ru-RU" sz="1544" dirty="0">
                <a:solidFill>
                  <a:schemeClr val="accent1">
                    <a:lumMod val="50000"/>
                  </a:schemeClr>
                </a:solidFill>
              </a:rPr>
              <a:t>* сохранение природного комплекса Центральной России,</a:t>
            </a:r>
          </a:p>
          <a:p>
            <a:r>
              <a:rPr lang="ru-RU" sz="1544" dirty="0">
                <a:solidFill>
                  <a:schemeClr val="accent1">
                    <a:lumMod val="50000"/>
                  </a:schemeClr>
                </a:solidFill>
              </a:rPr>
              <a:t>* организация отдыха,</a:t>
            </a:r>
          </a:p>
          <a:p>
            <a:r>
              <a:rPr lang="ru-RU" sz="1544" dirty="0">
                <a:solidFill>
                  <a:schemeClr val="accent1">
                    <a:lumMod val="50000"/>
                  </a:schemeClr>
                </a:solidFill>
              </a:rPr>
              <a:t>* эколого-просветительская деятельность. </a:t>
            </a:r>
          </a:p>
          <a:p>
            <a:endParaRPr lang="ru-RU" sz="1544" dirty="0">
              <a:solidFill>
                <a:schemeClr val="accent1">
                  <a:lumMod val="50000"/>
                </a:schemeClr>
              </a:solidFill>
            </a:endParaRPr>
          </a:p>
          <a:p>
            <a:r>
              <a:rPr lang="ru-RU" sz="1544" dirty="0">
                <a:solidFill>
                  <a:schemeClr val="accent1">
                    <a:lumMod val="50000"/>
                  </a:schemeClr>
                </a:solidFill>
              </a:rPr>
              <a:t>По разнообразию  и обилию флоры и фауны  территория  </a:t>
            </a:r>
          </a:p>
          <a:p>
            <a:r>
              <a:rPr lang="ru-RU" sz="1544" dirty="0">
                <a:solidFill>
                  <a:schemeClr val="accent1">
                    <a:lumMod val="50000"/>
                  </a:schemeClr>
                </a:solidFill>
              </a:rPr>
              <a:t>уникальна не только для Орловской области,  но и для России в целом.</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27" y="5086203"/>
            <a:ext cx="2640999" cy="2145383"/>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3473" y="1782968"/>
            <a:ext cx="2050336" cy="307310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633" y="5170345"/>
            <a:ext cx="3097025" cy="2061241"/>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9725" y="5388864"/>
            <a:ext cx="2764084" cy="1842722"/>
          </a:xfrm>
          <a:prstGeom prst="rect">
            <a:avLst/>
          </a:prstGeom>
        </p:spPr>
      </p:pic>
    </p:spTree>
    <p:extLst>
      <p:ext uri="{BB962C8B-B14F-4D97-AF65-F5344CB8AC3E}">
        <p14:creationId xmlns:p14="http://schemas.microsoft.com/office/powerpoint/2010/main" val="128171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1024391"/>
            <a:ext cx="10117682" cy="531812"/>
          </a:xfrm>
        </p:spPr>
        <p:txBody>
          <a:bodyPr>
            <a:normAutofit/>
          </a:bodyPr>
          <a:lstStyle/>
          <a:p>
            <a:pPr algn="ctr"/>
            <a:r>
              <a:rPr lang="ru-RU" sz="2800" i="1" dirty="0">
                <a:solidFill>
                  <a:schemeClr val="bg1"/>
                </a:solidFill>
                <a:effectLst>
                  <a:outerShdw blurRad="38100" dist="38100" dir="2700000" algn="tl">
                    <a:srgbClr val="000000">
                      <a:alpha val="43137"/>
                    </a:srgbClr>
                  </a:outerShdw>
                </a:effectLst>
              </a:rPr>
              <a:t>      </a:t>
            </a: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Сведения о районе </a:t>
            </a:r>
          </a:p>
        </p:txBody>
      </p:sp>
      <p:sp>
        <p:nvSpPr>
          <p:cNvPr id="5" name="TextBox 4"/>
          <p:cNvSpPr txBox="1"/>
          <p:nvPr/>
        </p:nvSpPr>
        <p:spPr>
          <a:xfrm>
            <a:off x="708377" y="1977482"/>
            <a:ext cx="5175987" cy="5249770"/>
          </a:xfrm>
          <a:prstGeom prst="rect">
            <a:avLst/>
          </a:prstGeom>
          <a:noFill/>
        </p:spPr>
        <p:txBody>
          <a:bodyPr wrap="square" rtlCol="0">
            <a:spAutoFit/>
          </a:bodyPr>
          <a:lstStyle/>
          <a:p>
            <a:pPr>
              <a:spcBef>
                <a:spcPct val="0"/>
              </a:spcBef>
            </a:pPr>
            <a:r>
              <a:rPr lang="ru-RU" altLang="ru-RU" sz="1323" b="1" dirty="0">
                <a:solidFill>
                  <a:schemeClr val="accent1">
                    <a:lumMod val="50000"/>
                  </a:schemeClr>
                </a:solidFill>
                <a:latin typeface="Arial" panose="020B0604020202020204" pitchFamily="34" charset="0"/>
              </a:rPr>
              <a:t>Площадь территории       805,6 кв. км</a:t>
            </a:r>
          </a:p>
          <a:p>
            <a:pPr>
              <a:spcBef>
                <a:spcPct val="0"/>
              </a:spcBef>
            </a:pP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b="1" dirty="0">
                <a:solidFill>
                  <a:schemeClr val="accent1">
                    <a:lumMod val="50000"/>
                  </a:schemeClr>
                </a:solidFill>
                <a:latin typeface="Arial" panose="020B0604020202020204" pitchFamily="34" charset="0"/>
              </a:rPr>
              <a:t>Численность постоянного населения  9367  чел.</a:t>
            </a:r>
          </a:p>
          <a:p>
            <a:pPr>
              <a:spcBef>
                <a:spcPct val="0"/>
              </a:spcBef>
            </a:pPr>
            <a:endParaRPr lang="ru-RU" altLang="ru-RU" sz="1323" b="1" dirty="0">
              <a:solidFill>
                <a:schemeClr val="accent1">
                  <a:lumMod val="50000"/>
                </a:schemeClr>
              </a:solidFill>
              <a:latin typeface="Arial" panose="020B0604020202020204" pitchFamily="34" charset="0"/>
            </a:endParaRPr>
          </a:p>
          <a:p>
            <a:pPr>
              <a:spcBef>
                <a:spcPct val="0"/>
              </a:spcBef>
            </a:pPr>
            <a:r>
              <a:rPr lang="ru-RU" altLang="ru-RU" sz="1323" b="1" dirty="0">
                <a:solidFill>
                  <a:schemeClr val="accent1">
                    <a:lumMod val="50000"/>
                  </a:schemeClr>
                </a:solidFill>
                <a:latin typeface="Arial" panose="020B0604020202020204" pitchFamily="34" charset="0"/>
              </a:rPr>
              <a:t>Число городских поселений  1</a:t>
            </a:r>
          </a:p>
          <a:p>
            <a:pPr>
              <a:spcBef>
                <a:spcPct val="0"/>
              </a:spcBef>
            </a:pPr>
            <a:endParaRPr lang="ru-RU" altLang="ru-RU" sz="1323" b="1" dirty="0">
              <a:solidFill>
                <a:schemeClr val="accent1">
                  <a:lumMod val="50000"/>
                </a:schemeClr>
              </a:solidFill>
              <a:latin typeface="Arial" panose="020B0604020202020204" pitchFamily="34" charset="0"/>
            </a:endParaRPr>
          </a:p>
          <a:p>
            <a:pPr>
              <a:spcBef>
                <a:spcPct val="0"/>
              </a:spcBef>
            </a:pPr>
            <a:r>
              <a:rPr lang="ru-RU" altLang="ru-RU" sz="1323" b="1" dirty="0">
                <a:solidFill>
                  <a:schemeClr val="accent1">
                    <a:lumMod val="50000"/>
                  </a:schemeClr>
                </a:solidFill>
                <a:latin typeface="Arial" panose="020B0604020202020204" pitchFamily="34" charset="0"/>
              </a:rPr>
              <a:t>Число сельских поселений  8</a:t>
            </a:r>
          </a:p>
          <a:p>
            <a:pPr>
              <a:spcBef>
                <a:spcPct val="0"/>
              </a:spcBef>
            </a:pPr>
            <a:endParaRPr lang="ru-RU" altLang="ru-RU" sz="1323" b="1" dirty="0">
              <a:solidFill>
                <a:schemeClr val="accent1">
                  <a:lumMod val="50000"/>
                </a:schemeClr>
              </a:solidFill>
              <a:latin typeface="Arial" panose="020B0604020202020204" pitchFamily="34" charset="0"/>
            </a:endParaRPr>
          </a:p>
          <a:p>
            <a:pPr>
              <a:spcBef>
                <a:spcPct val="0"/>
              </a:spcBef>
            </a:pPr>
            <a:r>
              <a:rPr lang="ru-RU" altLang="ru-RU" sz="1323" b="1" dirty="0">
                <a:solidFill>
                  <a:schemeClr val="accent1">
                    <a:lumMod val="50000"/>
                  </a:schemeClr>
                </a:solidFill>
                <a:latin typeface="Arial" panose="020B0604020202020204" pitchFamily="34" charset="0"/>
              </a:rPr>
              <a:t>Число населенных пунктов  92</a:t>
            </a:r>
          </a:p>
          <a:p>
            <a:pPr>
              <a:spcBef>
                <a:spcPct val="0"/>
              </a:spcBef>
            </a:pPr>
            <a:endParaRPr lang="ru-RU" altLang="ru-RU" sz="1323" b="1"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 Хотынецкий район расположен в северо-западной части Орловской области. На севере граничит с Калужской областью, на востоке – со Знаменским и Урицким районами Орловской области, на юге -  с </a:t>
            </a:r>
            <a:r>
              <a:rPr lang="ru-RU" altLang="ru-RU" sz="1323" dirty="0" err="1">
                <a:solidFill>
                  <a:schemeClr val="accent1">
                    <a:lumMod val="50000"/>
                  </a:schemeClr>
                </a:solidFill>
                <a:latin typeface="Arial" panose="020B0604020202020204" pitchFamily="34" charset="0"/>
              </a:rPr>
              <a:t>Шаблыкинским</a:t>
            </a:r>
            <a:r>
              <a:rPr lang="ru-RU" altLang="ru-RU" sz="1323" dirty="0">
                <a:solidFill>
                  <a:schemeClr val="accent1">
                    <a:lumMod val="50000"/>
                  </a:schemeClr>
                </a:solidFill>
                <a:latin typeface="Arial" panose="020B0604020202020204" pitchFamily="34" charset="0"/>
              </a:rPr>
              <a:t> районом  Орловской области, на западе – с Брянской областью. </a:t>
            </a:r>
          </a:p>
          <a:p>
            <a:pPr>
              <a:spcBef>
                <a:spcPct val="0"/>
              </a:spcBef>
            </a:pPr>
            <a:r>
              <a:rPr lang="ru-RU" altLang="ru-RU" sz="1323" dirty="0">
                <a:solidFill>
                  <a:schemeClr val="accent1">
                    <a:lumMod val="50000"/>
                  </a:schemeClr>
                </a:solidFill>
                <a:latin typeface="Arial" panose="020B0604020202020204" pitchFamily="34" charset="0"/>
              </a:rPr>
              <a:t>Райцентр расположен в 65 километрах северо-западнее г. Орла.</a:t>
            </a:r>
          </a:p>
          <a:p>
            <a:pPr algn="ctr">
              <a:spcBef>
                <a:spcPct val="0"/>
              </a:spcBef>
            </a:pPr>
            <a:r>
              <a:rPr lang="ru-RU" altLang="ru-RU" sz="1323" b="1" dirty="0">
                <a:solidFill>
                  <a:schemeClr val="accent1">
                    <a:lumMod val="50000"/>
                  </a:schemeClr>
                </a:solidFill>
                <a:latin typeface="Arial" panose="020B0604020202020204" pitchFamily="34" charset="0"/>
              </a:rPr>
              <a:t>Население и трудовые ресурсы</a:t>
            </a:r>
          </a:p>
          <a:p>
            <a:pPr algn="ctr">
              <a:spcBef>
                <a:spcPct val="0"/>
              </a:spcBef>
            </a:pPr>
            <a:endParaRPr lang="ru-RU" altLang="ru-RU" sz="1323" b="1"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Среднегодовая численность населения района  - 9303 чел.</a:t>
            </a:r>
          </a:p>
          <a:p>
            <a:pPr>
              <a:spcBef>
                <a:spcPct val="0"/>
              </a:spcBef>
            </a:pPr>
            <a:r>
              <a:rPr lang="ru-RU" altLang="ru-RU" sz="1323" dirty="0">
                <a:solidFill>
                  <a:schemeClr val="accent1">
                    <a:lumMod val="50000"/>
                  </a:schemeClr>
                </a:solidFill>
                <a:latin typeface="Arial" panose="020B0604020202020204" pitchFamily="34" charset="0"/>
              </a:rPr>
              <a:t>На 1 января 2022 года  трудоспособное население - 4605 чел.</a:t>
            </a:r>
          </a:p>
          <a:p>
            <a:pPr>
              <a:spcBef>
                <a:spcPct val="0"/>
              </a:spcBef>
            </a:pPr>
            <a:r>
              <a:rPr lang="ru-RU" altLang="ru-RU" sz="1323" dirty="0">
                <a:solidFill>
                  <a:schemeClr val="accent1">
                    <a:lumMod val="50000"/>
                  </a:schemeClr>
                </a:solidFill>
                <a:latin typeface="Arial" panose="020B0604020202020204" pitchFamily="34" charset="0"/>
              </a:rPr>
              <a:t>Экономически активное население  - 4030</a:t>
            </a:r>
          </a:p>
          <a:p>
            <a:pPr>
              <a:spcBef>
                <a:spcPct val="0"/>
              </a:spcBef>
            </a:pPr>
            <a:r>
              <a:rPr lang="ru-RU" altLang="ru-RU" sz="1323" dirty="0">
                <a:solidFill>
                  <a:schemeClr val="accent1">
                    <a:lumMod val="50000"/>
                  </a:schemeClr>
                </a:solidFill>
                <a:latin typeface="Arial" panose="020B0604020202020204" pitchFamily="34" charset="0"/>
              </a:rPr>
              <a:t>Пенсионеры – 3205</a:t>
            </a:r>
          </a:p>
          <a:p>
            <a:pPr>
              <a:spcBef>
                <a:spcPct val="0"/>
              </a:spcBef>
            </a:pPr>
            <a:r>
              <a:rPr lang="ru-RU" altLang="ru-RU" sz="1323" dirty="0">
                <a:solidFill>
                  <a:schemeClr val="accent1">
                    <a:lumMod val="50000"/>
                  </a:schemeClr>
                </a:solidFill>
                <a:latin typeface="Arial" panose="020B0604020202020204" pitchFamily="34" charset="0"/>
              </a:rPr>
              <a:t>Дети в возрасте от 0 до 17 лет – 2084</a:t>
            </a:r>
          </a:p>
          <a:p>
            <a:endParaRPr lang="ru-RU" sz="1764" dirty="0">
              <a:solidFill>
                <a:schemeClr val="accent1">
                  <a:lumMod val="50000"/>
                </a:schemeClr>
              </a:solidFill>
            </a:endParaRPr>
          </a:p>
        </p:txBody>
      </p:sp>
      <p:pic>
        <p:nvPicPr>
          <p:cNvPr id="6" name="Рисунок 5"/>
          <p:cNvPicPr>
            <a:picLocks noChangeAspect="1"/>
          </p:cNvPicPr>
          <p:nvPr/>
        </p:nvPicPr>
        <p:blipFill>
          <a:blip r:embed="rId3"/>
          <a:stretch>
            <a:fillRect/>
          </a:stretch>
        </p:blipFill>
        <p:spPr>
          <a:xfrm>
            <a:off x="5981901" y="1556203"/>
            <a:ext cx="4711499" cy="6119366"/>
          </a:xfrm>
          <a:prstGeom prst="rect">
            <a:avLst/>
          </a:prstGeom>
        </p:spPr>
      </p:pic>
    </p:spTree>
    <p:extLst>
      <p:ext uri="{BB962C8B-B14F-4D97-AF65-F5344CB8AC3E}">
        <p14:creationId xmlns:p14="http://schemas.microsoft.com/office/powerpoint/2010/main" val="3588167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495162" y="1242114"/>
            <a:ext cx="8372715" cy="707886"/>
          </a:xfrm>
          <a:prstGeom prst="rect">
            <a:avLst/>
          </a:prstGeom>
          <a:noFill/>
        </p:spPr>
        <p:txBody>
          <a:bodyPr wrap="square" rtlCol="0">
            <a:spAutoFit/>
          </a:bodyPr>
          <a:lstStyle/>
          <a:p>
            <a:r>
              <a:rPr lang="ru-RU" sz="2000" b="1" dirty="0">
                <a:solidFill>
                  <a:schemeClr val="accent1">
                    <a:lumMod val="50000"/>
                  </a:schemeClr>
                </a:solidFill>
              </a:rPr>
              <a:t>В целях  создания благоприятных условий  для развития  туризма   функционирует Хотынецкий природный парк</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1895" y="2424790"/>
            <a:ext cx="3207469" cy="2405602"/>
          </a:xfrm>
          <a:prstGeom prst="rect">
            <a:avLst/>
          </a:prstGeom>
        </p:spPr>
      </p:pic>
      <p:sp>
        <p:nvSpPr>
          <p:cNvPr id="4" name="TextBox 3"/>
          <p:cNvSpPr txBox="1"/>
          <p:nvPr/>
        </p:nvSpPr>
        <p:spPr>
          <a:xfrm>
            <a:off x="3674684" y="2424790"/>
            <a:ext cx="3036799" cy="1518108"/>
          </a:xfrm>
          <a:prstGeom prst="rect">
            <a:avLst/>
          </a:prstGeom>
          <a:noFill/>
        </p:spPr>
        <p:txBody>
          <a:bodyPr wrap="square" rtlCol="0">
            <a:spAutoFit/>
          </a:bodyPr>
          <a:lstStyle/>
          <a:p>
            <a:r>
              <a:rPr lang="ru-RU" sz="1544" dirty="0">
                <a:solidFill>
                  <a:schemeClr val="accent1">
                    <a:lumMod val="50000"/>
                  </a:schemeClr>
                </a:solidFill>
              </a:rPr>
              <a:t>Площадь – 14,4 га.</a:t>
            </a:r>
          </a:p>
          <a:p>
            <a:r>
              <a:rPr lang="ru-RU" sz="1544" dirty="0">
                <a:solidFill>
                  <a:schemeClr val="accent1">
                    <a:lumMod val="50000"/>
                  </a:schemeClr>
                </a:solidFill>
              </a:rPr>
              <a:t>50 видов животных и  птиц</a:t>
            </a:r>
          </a:p>
          <a:p>
            <a:r>
              <a:rPr lang="ru-RU" sz="1544" dirty="0">
                <a:solidFill>
                  <a:schemeClr val="accent1">
                    <a:lumMod val="50000"/>
                  </a:schemeClr>
                </a:solidFill>
              </a:rPr>
              <a:t>Три вида занесены в Красную книгу.</a:t>
            </a:r>
          </a:p>
          <a:p>
            <a:r>
              <a:rPr lang="ru-RU" sz="1544" dirty="0">
                <a:solidFill>
                  <a:schemeClr val="accent1">
                    <a:lumMod val="50000"/>
                  </a:schemeClr>
                </a:solidFill>
              </a:rPr>
              <a:t>Средняя посещаемость в год  - 150 тысяч человек</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1904" y="5305182"/>
            <a:ext cx="3147452" cy="188847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380" y="2240836"/>
            <a:ext cx="2516004" cy="306434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381" y="5593447"/>
            <a:ext cx="2516003" cy="1598974"/>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1212" y="4303158"/>
            <a:ext cx="2591863" cy="2889263"/>
          </a:xfrm>
          <a:prstGeom prst="rect">
            <a:avLst/>
          </a:prstGeom>
        </p:spPr>
      </p:pic>
      <p:sp>
        <p:nvSpPr>
          <p:cNvPr id="9" name="Прямоугольник 8"/>
          <p:cNvSpPr/>
          <p:nvPr/>
        </p:nvSpPr>
        <p:spPr>
          <a:xfrm>
            <a:off x="3699209" y="1950000"/>
            <a:ext cx="2848857" cy="400110"/>
          </a:xfrm>
          <a:prstGeom prst="rect">
            <a:avLst/>
          </a:prstGeom>
        </p:spPr>
        <p:txBody>
          <a:bodyPr wrap="none">
            <a:spAutoFit/>
          </a:bodyPr>
          <a:lstStyle/>
          <a:p>
            <a:pPr>
              <a:spcBef>
                <a:spcPct val="0"/>
              </a:spcBef>
            </a:pPr>
            <a:r>
              <a:rPr lang="en-US" altLang="ru-RU" sz="2000" b="1" dirty="0">
                <a:solidFill>
                  <a:schemeClr val="bg1"/>
                </a:solidFill>
                <a:latin typeface="Georgia" panose="02040502050405020303" pitchFamily="18" charset="0"/>
              </a:rPr>
              <a:t>http://orlpolesie.ru</a:t>
            </a:r>
            <a:r>
              <a:rPr lang="en-US" altLang="ru-RU" sz="2000" dirty="0">
                <a:solidFill>
                  <a:schemeClr val="bg1"/>
                </a:solidFill>
                <a:latin typeface="Arial" panose="020B0604020202020204" pitchFamily="34" charset="0"/>
              </a:rPr>
              <a:t>/</a:t>
            </a:r>
            <a:endParaRPr lang="ru-RU" altLang="ru-RU" sz="2000" dirty="0">
              <a:solidFill>
                <a:schemeClr val="bg1"/>
              </a:solidFill>
              <a:latin typeface="Arial" panose="020B0604020202020204" pitchFamily="34" charset="0"/>
            </a:endParaRPr>
          </a:p>
        </p:txBody>
      </p:sp>
    </p:spTree>
    <p:extLst>
      <p:ext uri="{BB962C8B-B14F-4D97-AF65-F5344CB8AC3E}">
        <p14:creationId xmlns:p14="http://schemas.microsoft.com/office/powerpoint/2010/main" val="2630588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468873" y="1791332"/>
            <a:ext cx="3834135" cy="1477328"/>
          </a:xfrm>
          <a:prstGeom prst="rect">
            <a:avLst/>
          </a:prstGeom>
          <a:noFill/>
        </p:spPr>
        <p:txBody>
          <a:bodyPr wrap="square" rtlCol="0">
            <a:spAutoFit/>
          </a:bodyPr>
          <a:lstStyle/>
          <a:p>
            <a:r>
              <a:rPr lang="ru-RU" sz="1800" dirty="0">
                <a:solidFill>
                  <a:schemeClr val="accent1">
                    <a:lumMod val="50000"/>
                  </a:schemeClr>
                </a:solidFill>
              </a:rPr>
              <a:t>На территории  района проводится  Международный фольклорный праздник «Троицкие хороводы в Орловском Полесье»</a:t>
            </a:r>
          </a:p>
        </p:txBody>
      </p:sp>
      <p:sp>
        <p:nvSpPr>
          <p:cNvPr id="3" name="TextBox 2"/>
          <p:cNvSpPr txBox="1"/>
          <p:nvPr/>
        </p:nvSpPr>
        <p:spPr>
          <a:xfrm>
            <a:off x="3376172" y="5136794"/>
            <a:ext cx="3395024" cy="1754326"/>
          </a:xfrm>
          <a:prstGeom prst="rect">
            <a:avLst/>
          </a:prstGeom>
          <a:noFill/>
        </p:spPr>
        <p:txBody>
          <a:bodyPr wrap="square" rtlCol="0">
            <a:spAutoFit/>
          </a:bodyPr>
          <a:lstStyle/>
          <a:p>
            <a:r>
              <a:rPr lang="ru-RU" sz="1800" dirty="0">
                <a:solidFill>
                  <a:schemeClr val="accent1">
                    <a:lumMod val="50000"/>
                  </a:schemeClr>
                </a:solidFill>
              </a:rPr>
              <a:t>Центром притяжения  в «Орловском полесье»  </a:t>
            </a:r>
          </a:p>
          <a:p>
            <a:r>
              <a:rPr lang="ru-RU" sz="1800" dirty="0">
                <a:solidFill>
                  <a:schemeClr val="accent1">
                    <a:lumMod val="50000"/>
                  </a:schemeClr>
                </a:solidFill>
              </a:rPr>
              <a:t>стал Святой источник иконы Казанской Божией </a:t>
            </a:r>
          </a:p>
          <a:p>
            <a:r>
              <a:rPr lang="ru-RU" sz="1800" dirty="0">
                <a:solidFill>
                  <a:schemeClr val="accent1">
                    <a:lumMod val="50000"/>
                  </a:schemeClr>
                </a:solidFill>
              </a:rPr>
              <a:t>Матери  с расположенной   рядом часовней</a:t>
            </a:r>
          </a:p>
        </p:txBody>
      </p:sp>
      <p:sp>
        <p:nvSpPr>
          <p:cNvPr id="4" name="TextBox 3"/>
          <p:cNvSpPr txBox="1"/>
          <p:nvPr/>
        </p:nvSpPr>
        <p:spPr>
          <a:xfrm>
            <a:off x="3468873" y="3851071"/>
            <a:ext cx="2869109" cy="923330"/>
          </a:xfrm>
          <a:prstGeom prst="rect">
            <a:avLst/>
          </a:prstGeom>
          <a:noFill/>
        </p:spPr>
        <p:txBody>
          <a:bodyPr wrap="square" rtlCol="0">
            <a:spAutoFit/>
          </a:bodyPr>
          <a:lstStyle/>
          <a:p>
            <a:r>
              <a:rPr lang="ru-RU" sz="1800" dirty="0">
                <a:solidFill>
                  <a:schemeClr val="accent1">
                    <a:lumMod val="50000"/>
                  </a:schemeClr>
                </a:solidFill>
              </a:rPr>
              <a:t>На территории парка имеются зоны отдыха на озерах и прудах</a:t>
            </a:r>
          </a:p>
        </p:txBody>
      </p:sp>
      <p:pic>
        <p:nvPicPr>
          <p:cNvPr id="5" name="Picture 3" descr="C:\Documents and Settings\User\Рабочий стол\IBDE2HRHk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6" y="3508554"/>
            <a:ext cx="2894467" cy="162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3316" y="4860430"/>
            <a:ext cx="2665315" cy="177201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189" y="1529783"/>
            <a:ext cx="3166983" cy="189276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015" y="2109883"/>
            <a:ext cx="2790458" cy="2092844"/>
          </a:xfrm>
          <a:prstGeom prst="rect">
            <a:avLst/>
          </a:prstGeom>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r="11209"/>
          <a:stretch/>
        </p:blipFill>
        <p:spPr>
          <a:xfrm>
            <a:off x="408024" y="5201715"/>
            <a:ext cx="2476028" cy="2028141"/>
          </a:xfrm>
          <a:prstGeom prst="rect">
            <a:avLst/>
          </a:prstGeom>
        </p:spPr>
      </p:pic>
    </p:spTree>
    <p:extLst>
      <p:ext uri="{BB962C8B-B14F-4D97-AF65-F5344CB8AC3E}">
        <p14:creationId xmlns:p14="http://schemas.microsoft.com/office/powerpoint/2010/main" val="3639440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750787" y="1530538"/>
            <a:ext cx="4143326" cy="2554545"/>
          </a:xfrm>
          <a:prstGeom prst="rect">
            <a:avLst/>
          </a:prstGeom>
          <a:noFill/>
        </p:spPr>
        <p:txBody>
          <a:bodyPr wrap="square" rtlCol="0">
            <a:spAutoFit/>
          </a:bodyPr>
          <a:lstStyle/>
          <a:p>
            <a:r>
              <a:rPr lang="ru-RU" sz="2000" dirty="0">
                <a:solidFill>
                  <a:schemeClr val="accent1">
                    <a:lumMod val="50000"/>
                  </a:schemeClr>
                </a:solidFill>
              </a:rPr>
              <a:t>   На территории  национального парка можно разыскать множество больших и малых родников, из которых берут свое начало ручьи и реки Полесья.</a:t>
            </a:r>
          </a:p>
          <a:p>
            <a:endParaRPr lang="ru-RU" sz="2000" dirty="0">
              <a:solidFill>
                <a:schemeClr val="accent1">
                  <a:lumMod val="50000"/>
                </a:schemeClr>
              </a:solidFill>
            </a:endParaRPr>
          </a:p>
          <a:p>
            <a:endParaRPr lang="ru-RU" sz="2000" dirty="0">
              <a:solidFill>
                <a:schemeClr val="accent1">
                  <a:lumMod val="50000"/>
                </a:schemeClr>
              </a:solidFill>
            </a:endParaRPr>
          </a:p>
        </p:txBody>
      </p:sp>
      <p:sp>
        <p:nvSpPr>
          <p:cNvPr id="3" name="TextBox 2"/>
          <p:cNvSpPr txBox="1"/>
          <p:nvPr/>
        </p:nvSpPr>
        <p:spPr>
          <a:xfrm>
            <a:off x="397473" y="3832363"/>
            <a:ext cx="4930189" cy="3477875"/>
          </a:xfrm>
          <a:prstGeom prst="rect">
            <a:avLst/>
          </a:prstGeom>
          <a:noFill/>
        </p:spPr>
        <p:txBody>
          <a:bodyPr wrap="square" rtlCol="0">
            <a:spAutoFit/>
          </a:bodyPr>
          <a:lstStyle/>
          <a:p>
            <a:r>
              <a:rPr lang="ru-RU" sz="2000" dirty="0">
                <a:solidFill>
                  <a:schemeClr val="accent1">
                    <a:lumMod val="50000"/>
                  </a:schemeClr>
                </a:solidFill>
              </a:rPr>
              <a:t>   Обзорная экскурсия по национальному парку включает посещение наиболее известных мест Полесья.  Вы увидите</a:t>
            </a:r>
          </a:p>
          <a:p>
            <a:r>
              <a:rPr lang="ru-RU" sz="2000" dirty="0">
                <a:solidFill>
                  <a:schemeClr val="accent1">
                    <a:lumMod val="50000"/>
                  </a:schemeClr>
                </a:solidFill>
              </a:rPr>
              <a:t> Святой источник, озеро Старое, церковь Святой </a:t>
            </a:r>
            <a:r>
              <a:rPr lang="ru-RU" sz="2000" dirty="0" err="1">
                <a:solidFill>
                  <a:schemeClr val="accent1">
                    <a:lumMod val="50000"/>
                  </a:schemeClr>
                </a:solidFill>
              </a:rPr>
              <a:t>Живоначальной</a:t>
            </a:r>
            <a:r>
              <a:rPr lang="ru-RU" sz="2000" dirty="0">
                <a:solidFill>
                  <a:schemeClr val="accent1">
                    <a:lumMod val="50000"/>
                  </a:schemeClr>
                </a:solidFill>
              </a:rPr>
              <a:t> Троицы в селе Льгов, древнее городище «</a:t>
            </a:r>
            <a:r>
              <a:rPr lang="ru-RU" sz="2000" dirty="0" err="1">
                <a:solidFill>
                  <a:schemeClr val="accent1">
                    <a:lumMod val="50000"/>
                  </a:schemeClr>
                </a:solidFill>
              </a:rPr>
              <a:t>Радовище</a:t>
            </a:r>
            <a:r>
              <a:rPr lang="ru-RU" sz="2000" dirty="0">
                <a:solidFill>
                  <a:schemeClr val="accent1">
                    <a:lumMod val="50000"/>
                  </a:schemeClr>
                </a:solidFill>
              </a:rPr>
              <a:t>», а также познакомитесь с территорией парка. Протяженность маршрута - 46 км, время проезда - 4 часа.</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988" y="1194125"/>
            <a:ext cx="2151579" cy="161368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6854" y="2004761"/>
            <a:ext cx="2410091" cy="160610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795" y="3801108"/>
            <a:ext cx="2845534" cy="1842120"/>
          </a:xfrm>
          <a:prstGeom prst="rect">
            <a:avLst/>
          </a:prstGeom>
        </p:spPr>
      </p:pic>
      <p:pic>
        <p:nvPicPr>
          <p:cNvPr id="9" name="Рисунок 8"/>
          <p:cNvPicPr>
            <a:picLocks noChangeAspect="1"/>
          </p:cNvPicPr>
          <p:nvPr/>
        </p:nvPicPr>
        <p:blipFill rotWithShape="1">
          <a:blip r:embed="rId5"/>
          <a:srcRect l="11361" t="17194" r="29920" b="12788"/>
          <a:stretch/>
        </p:blipFill>
        <p:spPr>
          <a:xfrm>
            <a:off x="7627378" y="5240351"/>
            <a:ext cx="2508126" cy="1869188"/>
          </a:xfrm>
          <a:prstGeom prst="rect">
            <a:avLst/>
          </a:prstGeom>
        </p:spPr>
      </p:pic>
    </p:spTree>
    <p:extLst>
      <p:ext uri="{BB962C8B-B14F-4D97-AF65-F5344CB8AC3E}">
        <p14:creationId xmlns:p14="http://schemas.microsoft.com/office/powerpoint/2010/main" val="3970454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69042" y="1438959"/>
            <a:ext cx="9595747" cy="1631216"/>
          </a:xfrm>
          <a:prstGeom prst="rect">
            <a:avLst/>
          </a:prstGeom>
          <a:noFill/>
        </p:spPr>
        <p:txBody>
          <a:bodyPr wrap="square" rtlCol="0">
            <a:spAutoFit/>
          </a:bodyPr>
          <a:lstStyle/>
          <a:p>
            <a:r>
              <a:rPr lang="ru-RU" sz="2000" dirty="0">
                <a:solidFill>
                  <a:schemeClr val="accent1">
                    <a:lumMod val="50000"/>
                  </a:schemeClr>
                </a:solidFill>
              </a:rPr>
              <a:t>   Вблизи живописных озер построены и  принимают гостей известные  далеко за пределами России </a:t>
            </a:r>
            <a:r>
              <a:rPr lang="ru-RU" sz="2000" dirty="0" err="1">
                <a:solidFill>
                  <a:schemeClr val="accent1">
                    <a:lumMod val="50000"/>
                  </a:schemeClr>
                </a:solidFill>
              </a:rPr>
              <a:t>ресторанно</a:t>
            </a:r>
            <a:r>
              <a:rPr lang="ru-RU" sz="2000" dirty="0">
                <a:solidFill>
                  <a:schemeClr val="accent1">
                    <a:lumMod val="50000"/>
                  </a:schemeClr>
                </a:solidFill>
              </a:rPr>
              <a:t>-гостиничные  комплексы «Дом лесника» и  «Орловское полесье»,  имеющие большие благоустроенные территории , прекрасный сервис, способный удовлетворить  запросы  самых требовательных туристов.</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777" y="5469947"/>
            <a:ext cx="2741366" cy="173649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1758" y="5536360"/>
            <a:ext cx="2410317" cy="1603666"/>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9733" b="21179"/>
          <a:stretch/>
        </p:blipFill>
        <p:spPr>
          <a:xfrm>
            <a:off x="7273690" y="5356941"/>
            <a:ext cx="2824141" cy="1849500"/>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777" y="3357164"/>
            <a:ext cx="2741366" cy="182579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3800" y="3498804"/>
            <a:ext cx="2526232" cy="1684154"/>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3691" y="3301375"/>
            <a:ext cx="2824140" cy="1881583"/>
          </a:xfrm>
          <a:prstGeom prst="rect">
            <a:avLst/>
          </a:prstGeom>
        </p:spPr>
      </p:pic>
    </p:spTree>
    <p:extLst>
      <p:ext uri="{BB962C8B-B14F-4D97-AF65-F5344CB8AC3E}">
        <p14:creationId xmlns:p14="http://schemas.microsoft.com/office/powerpoint/2010/main" val="2805178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11518" y="1633729"/>
            <a:ext cx="5462562" cy="1992725"/>
          </a:xfrm>
          <a:prstGeom prst="rect">
            <a:avLst/>
          </a:prstGeom>
          <a:noFill/>
        </p:spPr>
        <p:txBody>
          <a:bodyPr wrap="square" rtlCol="0">
            <a:spAutoFit/>
          </a:bodyPr>
          <a:lstStyle/>
          <a:p>
            <a:r>
              <a:rPr lang="ru-RU" sz="1764" dirty="0">
                <a:solidFill>
                  <a:schemeClr val="accent1">
                    <a:lumMod val="50000"/>
                  </a:schemeClr>
                </a:solidFill>
              </a:rPr>
              <a:t>   В окрестностях пос. </a:t>
            </a:r>
            <a:r>
              <a:rPr lang="ru-RU" sz="1764" dirty="0" err="1">
                <a:solidFill>
                  <a:schemeClr val="accent1">
                    <a:lumMod val="50000"/>
                  </a:schemeClr>
                </a:solidFill>
              </a:rPr>
              <a:t>Жудерский</a:t>
            </a:r>
            <a:endParaRPr lang="ru-RU" sz="1764" dirty="0">
              <a:solidFill>
                <a:schemeClr val="accent1">
                  <a:lumMod val="50000"/>
                </a:schemeClr>
              </a:solidFill>
            </a:endParaRPr>
          </a:p>
          <a:p>
            <a:r>
              <a:rPr lang="ru-RU" sz="1764" dirty="0">
                <a:solidFill>
                  <a:schemeClr val="accent1">
                    <a:lumMod val="50000"/>
                  </a:schemeClr>
                </a:solidFill>
              </a:rPr>
              <a:t>проведены работы по реконструкции</a:t>
            </a:r>
          </a:p>
          <a:p>
            <a:r>
              <a:rPr lang="ru-RU" sz="1764" dirty="0">
                <a:solidFill>
                  <a:schemeClr val="accent1">
                    <a:lumMod val="50000"/>
                  </a:schemeClr>
                </a:solidFill>
              </a:rPr>
              <a:t>командного пункта уровня </a:t>
            </a:r>
          </a:p>
          <a:p>
            <a:r>
              <a:rPr lang="ru-RU" sz="1764" dirty="0">
                <a:solidFill>
                  <a:schemeClr val="accent1">
                    <a:lumMod val="50000"/>
                  </a:schemeClr>
                </a:solidFill>
              </a:rPr>
              <a:t>«дивизия- корпус». </a:t>
            </a:r>
          </a:p>
          <a:p>
            <a:r>
              <a:rPr lang="ru-RU" sz="1764" dirty="0">
                <a:solidFill>
                  <a:schemeClr val="accent1">
                    <a:lumMod val="50000"/>
                  </a:schemeClr>
                </a:solidFill>
              </a:rPr>
              <a:t>Здесь создан военно-мемориальный </a:t>
            </a:r>
          </a:p>
          <a:p>
            <a:r>
              <a:rPr lang="ru-RU" sz="1764" dirty="0">
                <a:solidFill>
                  <a:schemeClr val="accent1">
                    <a:lumMod val="50000"/>
                  </a:schemeClr>
                </a:solidFill>
              </a:rPr>
              <a:t>комплекс, в любое время года доступный для посетителей Полесья. </a:t>
            </a:r>
          </a:p>
        </p:txBody>
      </p:sp>
      <p:sp>
        <p:nvSpPr>
          <p:cNvPr id="3" name="TextBox 2"/>
          <p:cNvSpPr txBox="1"/>
          <p:nvPr/>
        </p:nvSpPr>
        <p:spPr>
          <a:xfrm>
            <a:off x="556068" y="3976433"/>
            <a:ext cx="7088315" cy="3181512"/>
          </a:xfrm>
          <a:prstGeom prst="rect">
            <a:avLst/>
          </a:prstGeom>
          <a:noFill/>
        </p:spPr>
        <p:txBody>
          <a:bodyPr wrap="square" rtlCol="0">
            <a:spAutoFit/>
          </a:bodyPr>
          <a:lstStyle/>
          <a:p>
            <a:r>
              <a:rPr lang="ru-RU" sz="1544" dirty="0">
                <a:solidFill>
                  <a:schemeClr val="accent1">
                    <a:lumMod val="50000"/>
                  </a:schemeClr>
                </a:solidFill>
              </a:rPr>
              <a:t>    С большим интересом  гости НП  посещают Ильинский  литературно-краеведческий музей, основанный  в 1991г. Представлены предметы археологических раскопок, коллекции старинных монет, местных растений, среднерусских бабочек, предметы быта, образцы народной одежды, фрагменты старинной церковной утвари, довоенное испанское издание «Записок охотника», охотничьи принадлежности тургеневского времени, подлинные фотографии военной поры, личные вещи участников событий.   На специальной экспозиционной площади художники, фотохудожники, народные умельцы выставляют свои работы.</a:t>
            </a:r>
          </a:p>
          <a:p>
            <a:r>
              <a:rPr lang="ru-RU" sz="1544" dirty="0">
                <a:solidFill>
                  <a:schemeClr val="accent1">
                    <a:lumMod val="50000"/>
                  </a:schemeClr>
                </a:solidFill>
              </a:rPr>
              <a:t>    Созданный в с. </a:t>
            </a:r>
            <a:r>
              <a:rPr lang="ru-RU" sz="1544" dirty="0" err="1">
                <a:solidFill>
                  <a:schemeClr val="accent1">
                    <a:lumMod val="50000"/>
                  </a:schemeClr>
                </a:solidFill>
              </a:rPr>
              <a:t>Ильинское</a:t>
            </a:r>
            <a:r>
              <a:rPr lang="ru-RU" sz="1544" dirty="0">
                <a:solidFill>
                  <a:schemeClr val="accent1">
                    <a:lumMod val="50000"/>
                  </a:schemeClr>
                </a:solidFill>
              </a:rPr>
              <a:t> фольклорный ансамбль  «Калиновый садок» становится всё более популярным не только на </a:t>
            </a:r>
            <a:r>
              <a:rPr lang="ru-RU" sz="1544" dirty="0" err="1">
                <a:solidFill>
                  <a:schemeClr val="accent1">
                    <a:lumMod val="50000"/>
                  </a:schemeClr>
                </a:solidFill>
              </a:rPr>
              <a:t>Орловщине</a:t>
            </a:r>
            <a:r>
              <a:rPr lang="ru-RU" sz="1544" dirty="0">
                <a:solidFill>
                  <a:schemeClr val="accent1">
                    <a:lumMod val="50000"/>
                  </a:schemeClr>
                </a:solidFill>
              </a:rPr>
              <a:t>, но и в России. </a:t>
            </a:r>
          </a:p>
        </p:txBody>
      </p:sp>
      <p:pic>
        <p:nvPicPr>
          <p:cNvPr id="4" name="Picture 10" descr="C:\Documents and Settings\User\Рабочий стол\m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2993" y="3732348"/>
            <a:ext cx="1834841" cy="183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rotWithShape="1">
          <a:blip r:embed="rId3"/>
          <a:srcRect l="25917" t="29600" r="27097" b="20251"/>
          <a:stretch/>
        </p:blipFill>
        <p:spPr>
          <a:xfrm>
            <a:off x="7943235" y="5637486"/>
            <a:ext cx="2434359" cy="162383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7334" y="1412637"/>
            <a:ext cx="3314098" cy="2213817"/>
          </a:xfrm>
          <a:prstGeom prst="rect">
            <a:avLst/>
          </a:prstGeom>
        </p:spPr>
      </p:pic>
    </p:spTree>
    <p:extLst>
      <p:ext uri="{BB962C8B-B14F-4D97-AF65-F5344CB8AC3E}">
        <p14:creationId xmlns:p14="http://schemas.microsoft.com/office/powerpoint/2010/main" val="3235369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98474" y="1637998"/>
            <a:ext cx="8348127" cy="707886"/>
          </a:xfrm>
          <a:prstGeom prst="rect">
            <a:avLst/>
          </a:prstGeom>
          <a:noFill/>
        </p:spPr>
        <p:txBody>
          <a:bodyPr wrap="square" rtlCol="0">
            <a:spAutoFit/>
          </a:bodyPr>
          <a:lstStyle/>
          <a:p>
            <a:pPr algn="ctr"/>
            <a:r>
              <a:rPr lang="ru-RU" sz="2000" b="1" u="sng" dirty="0">
                <a:solidFill>
                  <a:schemeClr val="accent1">
                    <a:lumMod val="50000"/>
                  </a:schemeClr>
                </a:solidFill>
              </a:rPr>
              <a:t>Создание лечебно-рекреационного туристического центра на базе бывшей </a:t>
            </a:r>
            <a:r>
              <a:rPr lang="ru-RU" sz="2000" b="1" u="sng" dirty="0" err="1">
                <a:solidFill>
                  <a:schemeClr val="accent1">
                    <a:lumMod val="50000"/>
                  </a:schemeClr>
                </a:solidFill>
              </a:rPr>
              <a:t>Льговской</a:t>
            </a:r>
            <a:r>
              <a:rPr lang="ru-RU" sz="2000" b="1" u="sng" dirty="0">
                <a:solidFill>
                  <a:schemeClr val="accent1">
                    <a:lumMod val="50000"/>
                  </a:schemeClr>
                </a:solidFill>
              </a:rPr>
              <a:t> школы</a:t>
            </a:r>
          </a:p>
        </p:txBody>
      </p:sp>
      <p:sp>
        <p:nvSpPr>
          <p:cNvPr id="3" name="TextBox 2"/>
          <p:cNvSpPr txBox="1"/>
          <p:nvPr/>
        </p:nvSpPr>
        <p:spPr>
          <a:xfrm>
            <a:off x="569290" y="2492239"/>
            <a:ext cx="5864589" cy="4436086"/>
          </a:xfrm>
          <a:prstGeom prst="rect">
            <a:avLst/>
          </a:prstGeom>
          <a:noFill/>
        </p:spPr>
        <p:txBody>
          <a:bodyPr wrap="square" rtlCol="0">
            <a:spAutoFit/>
          </a:bodyPr>
          <a:lstStyle/>
          <a:p>
            <a:r>
              <a:rPr lang="ru-RU" sz="1764" dirty="0">
                <a:solidFill>
                  <a:schemeClr val="accent1">
                    <a:lumMod val="50000"/>
                  </a:schemeClr>
                </a:solidFill>
              </a:rPr>
              <a:t>   Ещё одним направлением развития туризма в районе могло бы  стать создание лечебно-курортного туристического центра для детей и взрослых на базе имеющегося в муниципальной казне района здания  бывшей </a:t>
            </a:r>
            <a:r>
              <a:rPr lang="ru-RU" sz="1764" dirty="0" err="1">
                <a:solidFill>
                  <a:schemeClr val="accent1">
                    <a:lumMod val="50000"/>
                  </a:schemeClr>
                </a:solidFill>
              </a:rPr>
              <a:t>Льговской</a:t>
            </a:r>
            <a:r>
              <a:rPr lang="ru-RU" sz="1764" dirty="0">
                <a:solidFill>
                  <a:schemeClr val="accent1">
                    <a:lumMod val="50000"/>
                  </a:schemeClr>
                </a:solidFill>
              </a:rPr>
              <a:t> школы, которое расположено в границах национального парка – в селе Льгов, с земельным участком площадью 26971,0 </a:t>
            </a:r>
            <a:r>
              <a:rPr lang="ru-RU" sz="1764" dirty="0" err="1">
                <a:solidFill>
                  <a:schemeClr val="accent1">
                    <a:lumMod val="50000"/>
                  </a:schemeClr>
                </a:solidFill>
              </a:rPr>
              <a:t>кв.м</a:t>
            </a:r>
            <a:r>
              <a:rPr lang="ru-RU" sz="1764" dirty="0">
                <a:solidFill>
                  <a:schemeClr val="accent1">
                    <a:lumMod val="50000"/>
                  </a:schemeClr>
                </a:solidFill>
              </a:rPr>
              <a:t>., с относительно развитой инфраструктурой, устойчивым транспортным сообщением, уникальной флорой и фауной.</a:t>
            </a:r>
          </a:p>
          <a:p>
            <a:r>
              <a:rPr lang="ru-RU" sz="1764" dirty="0">
                <a:solidFill>
                  <a:schemeClr val="accent1">
                    <a:lumMod val="50000"/>
                  </a:schemeClr>
                </a:solidFill>
              </a:rPr>
              <a:t>   Указанная территория имеет удобную связь с массовым потребителем туристических услуг, уже оказываемых в районе, и может повысить роль района в региональной специализации как района лечебно-восстановительной рекреации. </a:t>
            </a:r>
          </a:p>
        </p:txBody>
      </p:sp>
      <p:pic>
        <p:nvPicPr>
          <p:cNvPr id="4" name="Picture 2" descr="D:\ИНВЕСТИЦИИ\Льговская школа\SAM_00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8299" y="2492239"/>
            <a:ext cx="2375146" cy="1780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D:\ИНВЕСТИЦИИ\Льговская школа\SAM_0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8299" y="4914914"/>
            <a:ext cx="2392721" cy="1793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333473" y="1147597"/>
            <a:ext cx="9516126" cy="523220"/>
          </a:xfrm>
          <a:prstGeom prst="rect">
            <a:avLst/>
          </a:prstGeom>
          <a:noFill/>
        </p:spPr>
        <p:txBody>
          <a:bodyPr wrap="square" rtlCol="0">
            <a:spAutoFit/>
          </a:bodyPr>
          <a:lstStyle/>
          <a:p>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ПЕРСПЕКТИВЫ ДАЛЬНЕЙШЕГО РАЗВИТИЯ</a:t>
            </a:r>
          </a:p>
        </p:txBody>
      </p:sp>
    </p:spTree>
    <p:extLst>
      <p:ext uri="{BB962C8B-B14F-4D97-AF65-F5344CB8AC3E}">
        <p14:creationId xmlns:p14="http://schemas.microsoft.com/office/powerpoint/2010/main" val="503205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73781" y="1670817"/>
            <a:ext cx="9801611" cy="1200329"/>
          </a:xfrm>
          <a:prstGeom prst="rect">
            <a:avLst/>
          </a:prstGeom>
          <a:noFill/>
        </p:spPr>
        <p:txBody>
          <a:bodyPr wrap="square" rtlCol="0">
            <a:spAutoFit/>
          </a:bodyPr>
          <a:lstStyle/>
          <a:p>
            <a:r>
              <a:rPr lang="ru-RU" sz="1800" dirty="0">
                <a:solidFill>
                  <a:schemeClr val="accent1">
                    <a:lumMod val="50000"/>
                  </a:schemeClr>
                </a:solidFill>
              </a:rPr>
              <a:t>  В районе имеются места, не освоенные и не оснащенные туристическим сервисом. </a:t>
            </a:r>
          </a:p>
          <a:p>
            <a:r>
              <a:rPr lang="ru-RU" sz="1800" dirty="0">
                <a:solidFill>
                  <a:schemeClr val="accent1">
                    <a:lumMod val="50000"/>
                  </a:schemeClr>
                </a:solidFill>
              </a:rPr>
              <a:t>Данная работа предполагает создание современной инфраструктуры, включающей  в себя объекты туристического характера:</a:t>
            </a:r>
          </a:p>
        </p:txBody>
      </p:sp>
      <p:sp>
        <p:nvSpPr>
          <p:cNvPr id="3" name="TextBox 2"/>
          <p:cNvSpPr txBox="1"/>
          <p:nvPr/>
        </p:nvSpPr>
        <p:spPr>
          <a:xfrm>
            <a:off x="573781" y="3256666"/>
            <a:ext cx="6208843" cy="3621632"/>
          </a:xfrm>
          <a:prstGeom prst="rect">
            <a:avLst/>
          </a:prstGeom>
          <a:noFill/>
        </p:spPr>
        <p:txBody>
          <a:bodyPr wrap="square" rtlCol="0">
            <a:spAutoFit/>
          </a:bodyPr>
          <a:lstStyle/>
          <a:p>
            <a:r>
              <a:rPr lang="ru-RU" sz="1764" dirty="0">
                <a:solidFill>
                  <a:schemeClr val="accent1">
                    <a:lumMod val="50000"/>
                  </a:schemeClr>
                </a:solidFill>
              </a:rPr>
              <a:t>парковки для автотранспорта;</a:t>
            </a:r>
          </a:p>
          <a:p>
            <a:endParaRPr lang="ru-RU" sz="1764" dirty="0">
              <a:solidFill>
                <a:schemeClr val="accent1">
                  <a:lumMod val="50000"/>
                </a:schemeClr>
              </a:solidFill>
            </a:endParaRPr>
          </a:p>
          <a:p>
            <a:endParaRPr lang="ru-RU" sz="1764" dirty="0">
              <a:solidFill>
                <a:schemeClr val="accent1">
                  <a:lumMod val="50000"/>
                </a:schemeClr>
              </a:solidFill>
            </a:endParaRPr>
          </a:p>
          <a:p>
            <a:r>
              <a:rPr lang="ru-RU" sz="1764" dirty="0">
                <a:solidFill>
                  <a:schemeClr val="accent1">
                    <a:lumMod val="50000"/>
                  </a:schemeClr>
                </a:solidFill>
              </a:rPr>
              <a:t> вертолетные площадки;</a:t>
            </a:r>
          </a:p>
          <a:p>
            <a:endParaRPr lang="ru-RU" sz="1764" dirty="0">
              <a:solidFill>
                <a:schemeClr val="accent1">
                  <a:lumMod val="50000"/>
                </a:schemeClr>
              </a:solidFill>
            </a:endParaRPr>
          </a:p>
          <a:p>
            <a:endParaRPr lang="ru-RU" sz="1764" dirty="0">
              <a:solidFill>
                <a:schemeClr val="accent1">
                  <a:lumMod val="50000"/>
                </a:schemeClr>
              </a:solidFill>
            </a:endParaRPr>
          </a:p>
          <a:p>
            <a:r>
              <a:rPr lang="ru-RU" sz="1764" dirty="0">
                <a:solidFill>
                  <a:schemeClr val="accent1">
                    <a:lumMod val="50000"/>
                  </a:schemeClr>
                </a:solidFill>
              </a:rPr>
              <a:t> удобные подъездные пути; </a:t>
            </a:r>
          </a:p>
          <a:p>
            <a:endParaRPr lang="ru-RU" sz="1764" dirty="0">
              <a:solidFill>
                <a:schemeClr val="accent1">
                  <a:lumMod val="50000"/>
                </a:schemeClr>
              </a:solidFill>
            </a:endParaRPr>
          </a:p>
          <a:p>
            <a:endParaRPr lang="ru-RU" sz="1764" dirty="0">
              <a:solidFill>
                <a:schemeClr val="accent1">
                  <a:lumMod val="50000"/>
                </a:schemeClr>
              </a:solidFill>
            </a:endParaRPr>
          </a:p>
          <a:p>
            <a:r>
              <a:rPr lang="ru-RU" sz="1764" dirty="0">
                <a:solidFill>
                  <a:schemeClr val="accent1">
                    <a:lumMod val="50000"/>
                  </a:schemeClr>
                </a:solidFill>
              </a:rPr>
              <a:t> высокий уровень санитарно-гигиенических условий;</a:t>
            </a:r>
          </a:p>
          <a:p>
            <a:endParaRPr lang="ru-RU" sz="1764" dirty="0">
              <a:solidFill>
                <a:schemeClr val="accent1">
                  <a:lumMod val="50000"/>
                </a:schemeClr>
              </a:solidFill>
            </a:endParaRPr>
          </a:p>
          <a:p>
            <a:endParaRPr lang="ru-RU" sz="1764" dirty="0">
              <a:solidFill>
                <a:schemeClr val="accent1">
                  <a:lumMod val="50000"/>
                </a:schemeClr>
              </a:solidFill>
            </a:endParaRPr>
          </a:p>
          <a:p>
            <a:r>
              <a:rPr lang="ru-RU" sz="1764" dirty="0">
                <a:solidFill>
                  <a:schemeClr val="accent1">
                    <a:lumMod val="50000"/>
                  </a:schemeClr>
                </a:solidFill>
              </a:rPr>
              <a:t> создание новых мест для  проживания и питания.</a:t>
            </a: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13398"/>
          <a:stretch/>
        </p:blipFill>
        <p:spPr>
          <a:xfrm>
            <a:off x="7018376" y="2982860"/>
            <a:ext cx="2943202" cy="1377010"/>
          </a:xfrm>
          <a:prstGeom prst="rect">
            <a:avLst/>
          </a:prstGeom>
        </p:spPr>
      </p:pic>
      <p:pic>
        <p:nvPicPr>
          <p:cNvPr id="6" name="Picture 7" descr="C:\Documents and Settings\User\Рабочий стол\big-51-122-103240_352x288.jpg"/>
          <p:cNvPicPr>
            <a:picLocks noChangeAspect="1" noChangeArrowheads="1"/>
          </p:cNvPicPr>
          <p:nvPr/>
        </p:nvPicPr>
        <p:blipFill>
          <a:blip r:embed="rId3"/>
          <a:srcRect/>
          <a:stretch>
            <a:fillRect/>
          </a:stretch>
        </p:blipFill>
        <p:spPr bwMode="auto">
          <a:xfrm>
            <a:off x="4641636" y="3736658"/>
            <a:ext cx="1803423" cy="147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Documents and Settings\User\Рабочий стол\1435169733-8775470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6146" y="4585431"/>
            <a:ext cx="2305128" cy="1221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C:\Documents and Settings\User\Рабочий стол\m_41_e1378876240883.jpg"/>
          <p:cNvPicPr>
            <a:picLocks noChangeAspect="1" noChangeArrowheads="1"/>
          </p:cNvPicPr>
          <p:nvPr/>
        </p:nvPicPr>
        <p:blipFill rotWithShape="1">
          <a:blip r:embed="rId5">
            <a:extLst>
              <a:ext uri="{28A0092B-C50C-407E-A947-70E740481C1C}">
                <a14:useLocalDpi xmlns:a14="http://schemas.microsoft.com/office/drawing/2010/main" val="0"/>
              </a:ext>
            </a:extLst>
          </a:blip>
          <a:srcRect b="27293"/>
          <a:stretch/>
        </p:blipFill>
        <p:spPr bwMode="auto">
          <a:xfrm>
            <a:off x="7475843" y="6111323"/>
            <a:ext cx="2485735" cy="1089594"/>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33473" y="1147597"/>
            <a:ext cx="9516126" cy="523220"/>
          </a:xfrm>
          <a:prstGeom prst="rect">
            <a:avLst/>
          </a:prstGeom>
          <a:noFill/>
        </p:spPr>
        <p:txBody>
          <a:bodyPr wrap="square" rtlCol="0">
            <a:spAutoFit/>
          </a:bodyPr>
          <a:lstStyle/>
          <a:p>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ПЕРСПЕКТИВЫ ДАЛЬНЕЙШЕГО РАЗВИТИЯ</a:t>
            </a:r>
          </a:p>
        </p:txBody>
      </p:sp>
    </p:spTree>
    <p:extLst>
      <p:ext uri="{BB962C8B-B14F-4D97-AF65-F5344CB8AC3E}">
        <p14:creationId xmlns:p14="http://schemas.microsoft.com/office/powerpoint/2010/main" val="3612633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9" descr="DSC_8442"/>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630099" y="1357902"/>
            <a:ext cx="3882696" cy="2586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4917790" y="1561286"/>
            <a:ext cx="5311298" cy="5361468"/>
          </a:xfrm>
          <a:prstGeom prst="rect">
            <a:avLst/>
          </a:prstGeom>
        </p:spPr>
        <p:txBody>
          <a:bodyPr wrap="square">
            <a:spAutoFit/>
          </a:bodyPr>
          <a:lstStyle/>
          <a:p>
            <a:pPr lvl="0" algn="ctr" defTabSz="914400" fontAlgn="base">
              <a:lnSpc>
                <a:spcPct val="80000"/>
              </a:lnSpc>
              <a:spcBef>
                <a:spcPct val="20000"/>
              </a:spcBef>
              <a:spcAft>
                <a:spcPct val="0"/>
              </a:spcAft>
              <a:buClr>
                <a:srgbClr val="368463"/>
              </a:buClr>
              <a:buFont typeface="Wingdings" pitchFamily="2" charset="2"/>
              <a:buChar char="v"/>
              <a:defRPr/>
            </a:pPr>
            <a:r>
              <a:rPr lang="ru-RU" sz="1600" b="1" dirty="0">
                <a:solidFill>
                  <a:srgbClr val="335338"/>
                </a:solidFill>
                <a:latin typeface="Arial" panose="020B0604020202020204" pitchFamily="34" charset="0"/>
              </a:rPr>
              <a:t>Сегодня у нашего района имеется огромный потенциал: удобное географическое расположение, сырьевая база, лесные, водные ресурсы, ландшафты, наличие транспортной инфраструктуры, благоприятная экология. </a:t>
            </a:r>
          </a:p>
          <a:p>
            <a:pPr lvl="0" algn="ctr" defTabSz="914400" fontAlgn="base">
              <a:lnSpc>
                <a:spcPct val="80000"/>
              </a:lnSpc>
              <a:spcBef>
                <a:spcPct val="20000"/>
              </a:spcBef>
              <a:spcAft>
                <a:spcPct val="0"/>
              </a:spcAft>
              <a:buClr>
                <a:srgbClr val="368463"/>
              </a:buClr>
              <a:buFont typeface="Wingdings" pitchFamily="2" charset="2"/>
              <a:buChar char="v"/>
              <a:defRPr/>
            </a:pPr>
            <a:endParaRPr lang="ru-RU" sz="1600" b="1" dirty="0">
              <a:solidFill>
                <a:srgbClr val="335338"/>
              </a:solidFill>
              <a:latin typeface="Arial" panose="020B0604020202020204" pitchFamily="34" charset="0"/>
            </a:endParaRPr>
          </a:p>
          <a:p>
            <a:pPr lvl="0" algn="ctr" defTabSz="914400" fontAlgn="base">
              <a:lnSpc>
                <a:spcPct val="80000"/>
              </a:lnSpc>
              <a:spcBef>
                <a:spcPct val="20000"/>
              </a:spcBef>
              <a:spcAft>
                <a:spcPct val="0"/>
              </a:spcAft>
              <a:buClr>
                <a:srgbClr val="368463"/>
              </a:buClr>
              <a:buFont typeface="Wingdings" pitchFamily="2" charset="2"/>
              <a:buChar char="v"/>
              <a:defRPr/>
            </a:pPr>
            <a:r>
              <a:rPr lang="ru-RU" sz="1600" b="1" dirty="0">
                <a:solidFill>
                  <a:srgbClr val="335338"/>
                </a:solidFill>
                <a:latin typeface="Arial" panose="020B0604020202020204" pitchFamily="34" charset="0"/>
              </a:rPr>
              <a:t>С целью повышения инвестиционной привлекательности администрацией муниципального района проводится активная работа по развитию инженерной инфраструктуры и коммуникаций: работы по газификации населенных пунктов, ремонту водопроводных сетей и автомобильных дорог . Все это служит хорошими предпосылками для привлечения инвестиций.</a:t>
            </a:r>
          </a:p>
          <a:p>
            <a:pPr lvl="0" algn="ctr" defTabSz="914400" fontAlgn="base">
              <a:lnSpc>
                <a:spcPct val="80000"/>
              </a:lnSpc>
              <a:spcBef>
                <a:spcPct val="20000"/>
              </a:spcBef>
              <a:spcAft>
                <a:spcPct val="0"/>
              </a:spcAft>
              <a:buClr>
                <a:srgbClr val="368463"/>
              </a:buClr>
              <a:buFont typeface="Wingdings" pitchFamily="2" charset="2"/>
              <a:buChar char="v"/>
              <a:defRPr/>
            </a:pPr>
            <a:endParaRPr lang="ru-RU" sz="1600" b="1" dirty="0">
              <a:solidFill>
                <a:srgbClr val="335338"/>
              </a:solidFill>
              <a:latin typeface="Arial" panose="020B0604020202020204" pitchFamily="34" charset="0"/>
            </a:endParaRPr>
          </a:p>
          <a:p>
            <a:pPr lvl="0" indent="-34925" algn="ctr" defTabSz="914400" eaLnBrk="0" fontAlgn="base" hangingPunct="0">
              <a:spcBef>
                <a:spcPct val="0"/>
              </a:spcBef>
              <a:spcAft>
                <a:spcPct val="0"/>
              </a:spcAft>
              <a:tabLst>
                <a:tab pos="522288" algn="l"/>
              </a:tabLst>
              <a:defRPr/>
            </a:pPr>
            <a:r>
              <a:rPr lang="ru-RU" sz="1600" b="1" dirty="0">
                <a:solidFill>
                  <a:srgbClr val="335338"/>
                </a:solidFill>
                <a:latin typeface="Arial" panose="020B0604020202020204" pitchFamily="34" charset="0"/>
              </a:rPr>
              <a:t> </a:t>
            </a:r>
            <a:r>
              <a:rPr lang="ru-RU" sz="1600" b="1" i="1" dirty="0">
                <a:solidFill>
                  <a:srgbClr val="335338"/>
                </a:solidFill>
                <a:latin typeface="Arial" panose="020B0604020202020204" pitchFamily="34" charset="0"/>
              </a:rPr>
              <a:t>Администрация муниципального образования выражает готовность рассматривать возможность предоставления земельных участков под реализацию инвестиционных проектов с минимальным размером арендной платы.</a:t>
            </a:r>
            <a:endParaRPr lang="ru-RU" sz="1600" dirty="0">
              <a:solidFill>
                <a:srgbClr val="335338"/>
              </a:solidFill>
              <a:latin typeface="Arial" panose="020B0604020202020204" pitchFamily="34" charset="0"/>
            </a:endParaRPr>
          </a:p>
          <a:p>
            <a:pPr lvl="0" algn="ctr" defTabSz="914400" fontAlgn="base">
              <a:lnSpc>
                <a:spcPct val="80000"/>
              </a:lnSpc>
              <a:spcBef>
                <a:spcPct val="20000"/>
              </a:spcBef>
              <a:spcAft>
                <a:spcPct val="0"/>
              </a:spcAft>
              <a:buClr>
                <a:srgbClr val="368463"/>
              </a:buClr>
              <a:buFont typeface="Wingdings" pitchFamily="2" charset="2"/>
              <a:buChar char="v"/>
              <a:defRPr/>
            </a:pPr>
            <a:endParaRPr lang="ru-RU" sz="1600" b="1" dirty="0">
              <a:solidFill>
                <a:srgbClr val="335338"/>
              </a:solidFill>
              <a:latin typeface="Arial" panose="020B0604020202020204" pitchFamily="34" charset="0"/>
            </a:endParaRPr>
          </a:p>
          <a:p>
            <a:pPr lvl="0" algn="ctr" defTabSz="914400" fontAlgn="base">
              <a:lnSpc>
                <a:spcPct val="80000"/>
              </a:lnSpc>
              <a:spcBef>
                <a:spcPct val="20000"/>
              </a:spcBef>
              <a:spcAft>
                <a:spcPct val="0"/>
              </a:spcAft>
              <a:buClr>
                <a:srgbClr val="368463"/>
              </a:buClr>
              <a:buFont typeface="Wingdings" pitchFamily="2" charset="2"/>
              <a:buChar char="v"/>
              <a:defRPr/>
            </a:pPr>
            <a:r>
              <a:rPr lang="ru-RU" sz="1600" b="1" dirty="0">
                <a:solidFill>
                  <a:srgbClr val="335338"/>
                </a:solidFill>
                <a:latin typeface="Arial" panose="020B0604020202020204" pitchFamily="34" charset="0"/>
              </a:rPr>
              <a:t>Приглашаем к взаимовыгодному </a:t>
            </a:r>
            <a:r>
              <a:rPr lang="ru-RU" sz="1400" b="1" dirty="0">
                <a:solidFill>
                  <a:srgbClr val="335338"/>
                </a:solidFill>
                <a:latin typeface="Arial" panose="020B0604020202020204" pitchFamily="34" charset="0"/>
              </a:rPr>
              <a:t>сотрудничеству.</a:t>
            </a:r>
            <a:endParaRPr lang="ru-RU" sz="1400" dirty="0">
              <a:solidFill>
                <a:srgbClr val="335338"/>
              </a:solidFill>
              <a:latin typeface="Arial" panose="020B0604020202020204" pitchFamily="34" charset="0"/>
            </a:endParaRPr>
          </a:p>
        </p:txBody>
      </p:sp>
      <p:sp>
        <p:nvSpPr>
          <p:cNvPr id="7" name="Прямоугольник 6"/>
          <p:cNvSpPr/>
          <p:nvPr/>
        </p:nvSpPr>
        <p:spPr>
          <a:xfrm>
            <a:off x="427306" y="5106872"/>
            <a:ext cx="4751578" cy="1815882"/>
          </a:xfrm>
          <a:prstGeom prst="rect">
            <a:avLst/>
          </a:prstGeom>
        </p:spPr>
        <p:txBody>
          <a:bodyPr wrap="square">
            <a:spAutoFit/>
          </a:bodyPr>
          <a:lstStyle/>
          <a:p>
            <a:pPr lvl="0" defTabSz="914400" fontAlgn="base">
              <a:spcBef>
                <a:spcPct val="0"/>
              </a:spcBef>
              <a:spcAft>
                <a:spcPct val="0"/>
              </a:spcAft>
            </a:pPr>
            <a:r>
              <a:rPr lang="ru-RU" altLang="ru-RU" sz="1600" b="1" dirty="0">
                <a:solidFill>
                  <a:srgbClr val="335338"/>
                </a:solidFill>
                <a:latin typeface="Arial" panose="020B0604020202020204" pitchFamily="34" charset="0"/>
              </a:rPr>
              <a:t>Контактная </a:t>
            </a:r>
            <a:r>
              <a:rPr lang="ru-RU" altLang="ru-RU" sz="1600" b="1" dirty="0">
                <a:solidFill>
                  <a:schemeClr val="accent1">
                    <a:lumMod val="50000"/>
                  </a:schemeClr>
                </a:solidFill>
                <a:latin typeface="Arial" panose="020B0604020202020204" pitchFamily="34" charset="0"/>
              </a:rPr>
              <a:t>информация:</a:t>
            </a:r>
            <a:endParaRPr lang="ru-RU" altLang="ru-RU" sz="1600" dirty="0">
              <a:solidFill>
                <a:schemeClr val="accent1">
                  <a:lumMod val="50000"/>
                </a:schemeClr>
              </a:solidFill>
              <a:latin typeface="Arial" panose="020B0604020202020204" pitchFamily="34" charset="0"/>
            </a:endParaRPr>
          </a:p>
          <a:p>
            <a:pPr lvl="0" defTabSz="914400" fontAlgn="base">
              <a:spcBef>
                <a:spcPct val="0"/>
              </a:spcBef>
              <a:spcAft>
                <a:spcPct val="0"/>
              </a:spcAft>
            </a:pPr>
            <a:r>
              <a:rPr lang="ru-RU" altLang="ru-RU" sz="1600" dirty="0">
                <a:solidFill>
                  <a:srgbClr val="335338"/>
                </a:solidFill>
                <a:latin typeface="Arial" panose="020B0604020202020204" pitchFamily="34" charset="0"/>
              </a:rPr>
              <a:t>303930. Орловская область, </a:t>
            </a:r>
            <a:r>
              <a:rPr lang="ru-RU" altLang="ru-RU" sz="1600" dirty="0" err="1">
                <a:solidFill>
                  <a:srgbClr val="335338"/>
                </a:solidFill>
                <a:latin typeface="Arial" panose="020B0604020202020204" pitchFamily="34" charset="0"/>
              </a:rPr>
              <a:t>пгт.Хотынец</a:t>
            </a:r>
            <a:r>
              <a:rPr lang="ru-RU" altLang="ru-RU" sz="1600" dirty="0">
                <a:solidFill>
                  <a:srgbClr val="335338"/>
                </a:solidFill>
                <a:latin typeface="Arial" panose="020B0604020202020204" pitchFamily="34" charset="0"/>
              </a:rPr>
              <a:t>,  ул. Ленина, 40</a:t>
            </a:r>
          </a:p>
          <a:p>
            <a:pPr lvl="0" defTabSz="914400" fontAlgn="base">
              <a:spcBef>
                <a:spcPct val="0"/>
              </a:spcBef>
              <a:spcAft>
                <a:spcPct val="0"/>
              </a:spcAft>
            </a:pPr>
            <a:r>
              <a:rPr lang="ru-RU" altLang="ru-RU" sz="1600" dirty="0">
                <a:solidFill>
                  <a:srgbClr val="335338"/>
                </a:solidFill>
                <a:latin typeface="Arial" panose="020B0604020202020204" pitchFamily="34" charset="0"/>
              </a:rPr>
              <a:t>Тел. (48642)  2-13-32</a:t>
            </a:r>
          </a:p>
          <a:p>
            <a:pPr lvl="0" defTabSz="914400" fontAlgn="base">
              <a:spcBef>
                <a:spcPct val="0"/>
              </a:spcBef>
              <a:spcAft>
                <a:spcPct val="0"/>
              </a:spcAft>
            </a:pPr>
            <a:r>
              <a:rPr lang="ru-RU" altLang="ru-RU" sz="1600" dirty="0">
                <a:solidFill>
                  <a:srgbClr val="335338"/>
                </a:solidFill>
                <a:latin typeface="Arial" panose="020B0604020202020204" pitchFamily="34" charset="0"/>
              </a:rPr>
              <a:t>Факс: (48642) 2-11-11</a:t>
            </a:r>
          </a:p>
          <a:p>
            <a:pPr lvl="0" defTabSz="914400" fontAlgn="base">
              <a:spcBef>
                <a:spcPct val="0"/>
              </a:spcBef>
              <a:spcAft>
                <a:spcPct val="0"/>
              </a:spcAft>
            </a:pPr>
            <a:r>
              <a:rPr lang="ru-RU" altLang="ru-RU" sz="1600" dirty="0">
                <a:solidFill>
                  <a:srgbClr val="335338"/>
                </a:solidFill>
                <a:latin typeface="Arial" panose="020B0604020202020204" pitchFamily="34" charset="0"/>
              </a:rPr>
              <a:t>Наш сайт: </a:t>
            </a:r>
            <a:r>
              <a:rPr lang="en-US" altLang="ru-RU" sz="1600" dirty="0">
                <a:solidFill>
                  <a:srgbClr val="335338"/>
                </a:solidFill>
                <a:latin typeface="Arial" panose="020B0604020202020204" pitchFamily="34" charset="0"/>
              </a:rPr>
              <a:t>www.hot-adm.ru</a:t>
            </a:r>
            <a:endParaRPr lang="ru-RU" altLang="ru-RU" sz="1600" dirty="0">
              <a:solidFill>
                <a:srgbClr val="335338"/>
              </a:solidFill>
              <a:latin typeface="Arial" panose="020B0604020202020204" pitchFamily="34" charset="0"/>
            </a:endParaRPr>
          </a:p>
          <a:p>
            <a:pPr lvl="0" defTabSz="914400" fontAlgn="base">
              <a:spcBef>
                <a:spcPct val="0"/>
              </a:spcBef>
              <a:spcAft>
                <a:spcPct val="0"/>
              </a:spcAft>
            </a:pPr>
            <a:r>
              <a:rPr lang="en-US" altLang="ru-RU" sz="1600" dirty="0">
                <a:solidFill>
                  <a:srgbClr val="335338"/>
                </a:solidFill>
                <a:latin typeface="Arial" panose="020B0604020202020204" pitchFamily="34" charset="0"/>
              </a:rPr>
              <a:t>e</a:t>
            </a:r>
            <a:r>
              <a:rPr lang="ru-RU" altLang="ru-RU" sz="1600" dirty="0">
                <a:solidFill>
                  <a:srgbClr val="335338"/>
                </a:solidFill>
                <a:latin typeface="Arial" panose="020B0604020202020204" pitchFamily="34" charset="0"/>
              </a:rPr>
              <a:t>-</a:t>
            </a:r>
            <a:r>
              <a:rPr lang="en-US" altLang="ru-RU" sz="1600" dirty="0">
                <a:solidFill>
                  <a:srgbClr val="335338"/>
                </a:solidFill>
                <a:latin typeface="Arial" panose="020B0604020202020204" pitchFamily="34" charset="0"/>
              </a:rPr>
              <a:t>mail</a:t>
            </a:r>
            <a:r>
              <a:rPr lang="ru-RU" altLang="ru-RU" sz="1600" dirty="0">
                <a:solidFill>
                  <a:srgbClr val="335338"/>
                </a:solidFill>
                <a:latin typeface="Arial" panose="020B0604020202020204" pitchFamily="34" charset="0"/>
              </a:rPr>
              <a:t>: </a:t>
            </a:r>
            <a:r>
              <a:rPr lang="en-US" altLang="ru-RU" sz="1600" dirty="0" err="1">
                <a:solidFill>
                  <a:srgbClr val="335338"/>
                </a:solidFill>
                <a:latin typeface="Arial" panose="020B0604020202020204" pitchFamily="34" charset="0"/>
              </a:rPr>
              <a:t>hotynecr</a:t>
            </a:r>
            <a:r>
              <a:rPr lang="ru-RU" altLang="ru-RU" sz="1600" dirty="0">
                <a:solidFill>
                  <a:srgbClr val="335338"/>
                </a:solidFill>
                <a:latin typeface="Arial" panose="020B0604020202020204" pitchFamily="34" charset="0"/>
              </a:rPr>
              <a:t>-</a:t>
            </a:r>
            <a:r>
              <a:rPr lang="en-US" altLang="ru-RU" sz="1600" dirty="0" err="1">
                <a:solidFill>
                  <a:srgbClr val="335338"/>
                </a:solidFill>
                <a:latin typeface="Arial" panose="020B0604020202020204" pitchFamily="34" charset="0"/>
              </a:rPr>
              <a:t>adm</a:t>
            </a:r>
            <a:r>
              <a:rPr lang="ru-RU" altLang="ru-RU" sz="1600" dirty="0">
                <a:solidFill>
                  <a:srgbClr val="335338"/>
                </a:solidFill>
                <a:latin typeface="Arial" panose="020B0604020202020204" pitchFamily="34" charset="0"/>
              </a:rPr>
              <a:t>@</a:t>
            </a:r>
            <a:r>
              <a:rPr lang="en-US" altLang="ru-RU" sz="1600" dirty="0" err="1">
                <a:solidFill>
                  <a:srgbClr val="335338"/>
                </a:solidFill>
                <a:latin typeface="Arial" panose="020B0604020202020204" pitchFamily="34" charset="0"/>
              </a:rPr>
              <a:t>adm</a:t>
            </a:r>
            <a:r>
              <a:rPr lang="ru-RU" altLang="ru-RU" sz="1600" dirty="0">
                <a:solidFill>
                  <a:srgbClr val="335338"/>
                </a:solidFill>
                <a:latin typeface="Arial" panose="020B0604020202020204" pitchFamily="34" charset="0"/>
              </a:rPr>
              <a:t>.</a:t>
            </a:r>
            <a:r>
              <a:rPr lang="en-US" altLang="ru-RU" sz="1600" dirty="0" err="1">
                <a:solidFill>
                  <a:srgbClr val="335338"/>
                </a:solidFill>
                <a:latin typeface="Arial" panose="020B0604020202020204" pitchFamily="34" charset="0"/>
              </a:rPr>
              <a:t>orel</a:t>
            </a:r>
            <a:r>
              <a:rPr lang="ru-RU" altLang="ru-RU" sz="1600" dirty="0">
                <a:solidFill>
                  <a:srgbClr val="335338"/>
                </a:solidFill>
                <a:latin typeface="Arial" panose="020B0604020202020204" pitchFamily="34" charset="0"/>
              </a:rPr>
              <a:t>.</a:t>
            </a:r>
            <a:r>
              <a:rPr lang="en-US" altLang="ru-RU" sz="1600" dirty="0" err="1">
                <a:solidFill>
                  <a:srgbClr val="335338"/>
                </a:solidFill>
                <a:latin typeface="Arial" panose="020B0604020202020204" pitchFamily="34" charset="0"/>
              </a:rPr>
              <a:t>ru</a:t>
            </a:r>
            <a:endParaRPr lang="en-US" altLang="ru-RU" sz="1600" dirty="0">
              <a:solidFill>
                <a:srgbClr val="335338"/>
              </a:solidFill>
              <a:latin typeface="Arial" panose="020B0604020202020204" pitchFamily="34" charset="0"/>
            </a:endParaRPr>
          </a:p>
        </p:txBody>
      </p:sp>
      <p:sp>
        <p:nvSpPr>
          <p:cNvPr id="8" name="Прямоугольник 7"/>
          <p:cNvSpPr/>
          <p:nvPr/>
        </p:nvSpPr>
        <p:spPr>
          <a:xfrm>
            <a:off x="-101903" y="4060475"/>
            <a:ext cx="5346700" cy="584775"/>
          </a:xfrm>
          <a:prstGeom prst="rect">
            <a:avLst/>
          </a:prstGeom>
        </p:spPr>
        <p:txBody>
          <a:bodyPr>
            <a:spAutoFit/>
          </a:bodyPr>
          <a:lstStyle/>
          <a:p>
            <a:pPr lvl="0" algn="ctr" defTabSz="914400" fontAlgn="base">
              <a:spcBef>
                <a:spcPct val="0"/>
              </a:spcBef>
              <a:spcAft>
                <a:spcPct val="0"/>
              </a:spcAft>
            </a:pPr>
            <a:r>
              <a:rPr lang="ru-RU" altLang="ru-RU" sz="1600" b="1" dirty="0">
                <a:solidFill>
                  <a:srgbClr val="335338"/>
                </a:solidFill>
                <a:latin typeface="Arial" panose="020B0604020202020204" pitchFamily="34" charset="0"/>
              </a:rPr>
              <a:t>Евгений Евгеньевич Никишин,</a:t>
            </a:r>
          </a:p>
          <a:p>
            <a:pPr lvl="0" algn="ctr" defTabSz="914400" fontAlgn="base">
              <a:spcBef>
                <a:spcPct val="0"/>
              </a:spcBef>
              <a:spcAft>
                <a:spcPct val="0"/>
              </a:spcAft>
            </a:pPr>
            <a:r>
              <a:rPr lang="ru-RU" altLang="ru-RU" sz="1600" b="1" dirty="0">
                <a:solidFill>
                  <a:srgbClr val="335338"/>
                </a:solidFill>
                <a:latin typeface="Arial" panose="020B0604020202020204" pitchFamily="34" charset="0"/>
              </a:rPr>
              <a:t>Глава Хотынецкого района</a:t>
            </a:r>
          </a:p>
        </p:txBody>
      </p:sp>
    </p:spTree>
    <p:extLst>
      <p:ext uri="{BB962C8B-B14F-4D97-AF65-F5344CB8AC3E}">
        <p14:creationId xmlns:p14="http://schemas.microsoft.com/office/powerpoint/2010/main" val="473006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18102" y="1424178"/>
            <a:ext cx="7119017" cy="6548011"/>
          </a:xfrm>
          <a:prstGeom prst="rect">
            <a:avLst/>
          </a:prstGeom>
          <a:noFill/>
        </p:spPr>
        <p:txBody>
          <a:bodyPr wrap="square" rtlCol="0">
            <a:spAutoFit/>
          </a:bodyPr>
          <a:lstStyle/>
          <a:p>
            <a:pPr algn="ctr">
              <a:spcBef>
                <a:spcPct val="0"/>
              </a:spcBef>
            </a:pPr>
            <a:r>
              <a:rPr lang="ru-RU" altLang="ru-RU" sz="1323" b="1" i="1" dirty="0">
                <a:solidFill>
                  <a:schemeClr val="accent1">
                    <a:lumMod val="50000"/>
                  </a:schemeClr>
                </a:solidFill>
                <a:latin typeface="Arial" panose="020B0604020202020204" pitchFamily="34" charset="0"/>
              </a:rPr>
              <a:t>климатические условия:</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 Климат района умеренно-континентальный. Среднегодовая температура воздуха - 4,6 градусов тепла. Среднегодовое количество осадков - 550 мм. Продолжительность безморозного периода   -  145-150 дней.</a:t>
            </a:r>
          </a:p>
          <a:p>
            <a:pPr algn="ctr">
              <a:spcBef>
                <a:spcPct val="0"/>
              </a:spcBef>
            </a:pPr>
            <a:r>
              <a:rPr lang="ru-RU" altLang="ru-RU" sz="1323" dirty="0">
                <a:solidFill>
                  <a:schemeClr val="accent1">
                    <a:lumMod val="50000"/>
                  </a:schemeClr>
                </a:solidFill>
                <a:latin typeface="Arial" panose="020B0604020202020204" pitchFamily="34" charset="0"/>
              </a:rPr>
              <a:t>          </a:t>
            </a:r>
            <a:r>
              <a:rPr lang="ru-RU" altLang="ru-RU" sz="1323" b="1" i="1" dirty="0">
                <a:solidFill>
                  <a:schemeClr val="accent1">
                    <a:lumMod val="50000"/>
                  </a:schemeClr>
                </a:solidFill>
                <a:latin typeface="Arial" panose="020B0604020202020204" pitchFamily="34" charset="0"/>
              </a:rPr>
              <a:t>ресурсно-сырьевой потенциал</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Территория района носит неровный характер. Многие поля расположены на склонах. Значительная часть земли подвержена водной и ветровой эрозии, которая образуется не только из-за поперечного рельефа, но и из-за малой стойкости почв и подстилающих их грунтов. </a:t>
            </a:r>
          </a:p>
          <a:p>
            <a:pPr>
              <a:spcBef>
                <a:spcPct val="0"/>
              </a:spcBef>
            </a:pPr>
            <a:r>
              <a:rPr lang="ru-RU" altLang="ru-RU" sz="1323" dirty="0">
                <a:solidFill>
                  <a:schemeClr val="accent1">
                    <a:lumMod val="50000"/>
                  </a:schemeClr>
                </a:solidFill>
                <a:latin typeface="Arial" panose="020B0604020202020204" pitchFamily="34" charset="0"/>
              </a:rPr>
              <a:t>Орловскими геологами на территории района выявлено месторождение цеолитсодержащих трепелов.  Оно представляет собой совершенно новый вид </a:t>
            </a:r>
            <a:r>
              <a:rPr lang="ru-RU" altLang="ru-RU" sz="1323" dirty="0" err="1">
                <a:solidFill>
                  <a:schemeClr val="accent1">
                    <a:lumMod val="50000"/>
                  </a:schemeClr>
                </a:solidFill>
                <a:latin typeface="Arial" panose="020B0604020202020204" pitchFamily="34" charset="0"/>
              </a:rPr>
              <a:t>горнохимического</a:t>
            </a:r>
            <a:r>
              <a:rPr lang="ru-RU" altLang="ru-RU" sz="1323" dirty="0">
                <a:solidFill>
                  <a:schemeClr val="accent1">
                    <a:lumMod val="50000"/>
                  </a:schemeClr>
                </a:solidFill>
                <a:latin typeface="Arial" panose="020B0604020202020204" pitchFamily="34" charset="0"/>
              </a:rPr>
              <a:t> сырья с широким спектром использования. Запасы месторождения по трем изученным участкам: </a:t>
            </a:r>
            <a:r>
              <a:rPr lang="ru-RU" altLang="ru-RU" sz="1323" dirty="0" err="1">
                <a:solidFill>
                  <a:schemeClr val="accent1">
                    <a:lumMod val="50000"/>
                  </a:schemeClr>
                </a:solidFill>
                <a:latin typeface="Arial" panose="020B0604020202020204" pitchFamily="34" charset="0"/>
              </a:rPr>
              <a:t>Образцовскому</a:t>
            </a:r>
            <a:r>
              <a:rPr lang="ru-RU" altLang="ru-RU" sz="1323" dirty="0">
                <a:solidFill>
                  <a:schemeClr val="accent1">
                    <a:lumMod val="50000"/>
                  </a:schemeClr>
                </a:solidFill>
                <a:latin typeface="Arial" panose="020B0604020202020204" pitchFamily="34" charset="0"/>
              </a:rPr>
              <a:t>, Богородицкому, </a:t>
            </a:r>
            <a:r>
              <a:rPr lang="ru-RU" altLang="ru-RU" sz="1323" dirty="0" err="1">
                <a:solidFill>
                  <a:schemeClr val="accent1">
                    <a:lumMod val="50000"/>
                  </a:schemeClr>
                </a:solidFill>
                <a:latin typeface="Arial" panose="020B0604020202020204" pitchFamily="34" charset="0"/>
              </a:rPr>
              <a:t>Воротынцевскому</a:t>
            </a:r>
            <a:r>
              <a:rPr lang="ru-RU" altLang="ru-RU" sz="1323" dirty="0">
                <a:solidFill>
                  <a:schemeClr val="accent1">
                    <a:lumMod val="50000"/>
                  </a:schemeClr>
                </a:solidFill>
                <a:latin typeface="Arial" panose="020B0604020202020204" pitchFamily="34" charset="0"/>
              </a:rPr>
              <a:t>  – 56533 тысячи кубических метров. </a:t>
            </a:r>
          </a:p>
          <a:p>
            <a:pPr algn="ctr">
              <a:spcBef>
                <a:spcPct val="0"/>
              </a:spcBef>
            </a:pPr>
            <a:r>
              <a:rPr lang="ru-RU" altLang="ru-RU" sz="1323" b="1" dirty="0">
                <a:solidFill>
                  <a:schemeClr val="accent1">
                    <a:lumMod val="50000"/>
                  </a:schemeClr>
                </a:solidFill>
                <a:latin typeface="Arial" panose="020B0604020202020204" pitchFamily="34" charset="0"/>
              </a:rPr>
              <a:t> речная сеть</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На территории района берут начало реки </a:t>
            </a:r>
            <a:r>
              <a:rPr lang="ru-RU" altLang="ru-RU" sz="1323" dirty="0" err="1">
                <a:solidFill>
                  <a:schemeClr val="accent1">
                    <a:lumMod val="50000"/>
                  </a:schemeClr>
                </a:solidFill>
                <a:latin typeface="Arial" panose="020B0604020202020204" pitchFamily="34" charset="0"/>
              </a:rPr>
              <a:t>Вытебеть</a:t>
            </a:r>
            <a:r>
              <a:rPr lang="ru-RU" altLang="ru-RU" sz="1323" dirty="0">
                <a:solidFill>
                  <a:schemeClr val="accent1">
                    <a:lumMod val="50000"/>
                  </a:schemeClr>
                </a:solidFill>
                <a:latin typeface="Arial" panose="020B0604020202020204" pitchFamily="34" charset="0"/>
              </a:rPr>
              <a:t>, </a:t>
            </a:r>
            <a:r>
              <a:rPr lang="ru-RU" altLang="ru-RU" sz="1323" dirty="0" err="1">
                <a:solidFill>
                  <a:schemeClr val="accent1">
                    <a:lumMod val="50000"/>
                  </a:schemeClr>
                </a:solidFill>
                <a:latin typeface="Arial" panose="020B0604020202020204" pitchFamily="34" charset="0"/>
              </a:rPr>
              <a:t>Обельна</a:t>
            </a:r>
            <a:r>
              <a:rPr lang="ru-RU" altLang="ru-RU" sz="1323" dirty="0">
                <a:solidFill>
                  <a:schemeClr val="accent1">
                    <a:lumMod val="50000"/>
                  </a:schemeClr>
                </a:solidFill>
                <a:latin typeface="Arial" panose="020B0604020202020204" pitchFamily="34" charset="0"/>
              </a:rPr>
              <a:t>, </a:t>
            </a:r>
            <a:r>
              <a:rPr lang="ru-RU" altLang="ru-RU" sz="1323" dirty="0" err="1">
                <a:solidFill>
                  <a:schemeClr val="accent1">
                    <a:lumMod val="50000"/>
                  </a:schemeClr>
                </a:solidFill>
                <a:latin typeface="Arial" panose="020B0604020202020204" pitchFamily="34" charset="0"/>
              </a:rPr>
              <a:t>Лубна</a:t>
            </a:r>
            <a:r>
              <a:rPr lang="ru-RU" altLang="ru-RU" sz="1323" dirty="0">
                <a:solidFill>
                  <a:schemeClr val="accent1">
                    <a:lumMod val="50000"/>
                  </a:schemeClr>
                </a:solidFill>
                <a:latin typeface="Arial" panose="020B0604020202020204" pitchFamily="34" charset="0"/>
              </a:rPr>
              <a:t>, Орлик, </a:t>
            </a:r>
          </a:p>
          <a:p>
            <a:pPr>
              <a:spcBef>
                <a:spcPct val="0"/>
              </a:spcBef>
            </a:pPr>
            <a:r>
              <a:rPr lang="ru-RU" altLang="ru-RU" sz="1323" dirty="0" err="1">
                <a:solidFill>
                  <a:schemeClr val="accent1">
                    <a:lumMod val="50000"/>
                  </a:schemeClr>
                </a:solidFill>
                <a:latin typeface="Arial" panose="020B0604020202020204" pitchFamily="34" charset="0"/>
              </a:rPr>
              <a:t>Нугрь</a:t>
            </a:r>
            <a:r>
              <a:rPr lang="ru-RU" altLang="ru-RU" sz="1323" dirty="0">
                <a:solidFill>
                  <a:schemeClr val="accent1">
                    <a:lumMod val="50000"/>
                  </a:schemeClr>
                </a:solidFill>
                <a:latin typeface="Arial" panose="020B0604020202020204" pitchFamily="34" charset="0"/>
              </a:rPr>
              <a:t>, </a:t>
            </a:r>
            <a:r>
              <a:rPr lang="ru-RU" altLang="ru-RU" sz="1323" dirty="0" err="1">
                <a:solidFill>
                  <a:schemeClr val="accent1">
                    <a:lumMod val="50000"/>
                  </a:schemeClr>
                </a:solidFill>
                <a:latin typeface="Arial" panose="020B0604020202020204" pitchFamily="34" charset="0"/>
              </a:rPr>
              <a:t>Цон</a:t>
            </a:r>
            <a:r>
              <a:rPr lang="ru-RU" altLang="ru-RU" sz="1323" dirty="0">
                <a:solidFill>
                  <a:schemeClr val="accent1">
                    <a:lumMod val="50000"/>
                  </a:schemeClr>
                </a:solidFill>
                <a:latin typeface="Arial" panose="020B0604020202020204" pitchFamily="34" charset="0"/>
              </a:rPr>
              <a:t>. Большая часть территории расположена на высоте 200-250 м над уровнем моря.</a:t>
            </a:r>
          </a:p>
          <a:p>
            <a:pPr algn="ctr">
              <a:spcBef>
                <a:spcPct val="0"/>
              </a:spcBef>
            </a:pPr>
            <a:r>
              <a:rPr lang="ru-RU" altLang="ru-RU" sz="1323" b="1" dirty="0">
                <a:solidFill>
                  <a:schemeClr val="accent1">
                    <a:lumMod val="50000"/>
                  </a:schemeClr>
                </a:solidFill>
                <a:latin typeface="Arial" panose="020B0604020202020204" pitchFamily="34" charset="0"/>
              </a:rPr>
              <a:t> растительность и почвы         </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Район представляет зону переходных почв от подзолистых к чернозему, большая часть почв – серые лесные, оподзоленные черноземом.</a:t>
            </a:r>
          </a:p>
          <a:p>
            <a:pPr algn="ctr">
              <a:spcBef>
                <a:spcPct val="0"/>
              </a:spcBef>
            </a:pPr>
            <a:r>
              <a:rPr lang="ru-RU" altLang="ru-RU" sz="1323" b="1" dirty="0">
                <a:solidFill>
                  <a:schemeClr val="accent1">
                    <a:lumMod val="50000"/>
                  </a:schemeClr>
                </a:solidFill>
                <a:latin typeface="Arial" panose="020B0604020202020204" pitchFamily="34" charset="0"/>
              </a:rPr>
              <a:t> транспорт, связь, газификация</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 Представлены 13 хозяйствующими субъектами, в том числе: 1 – газификация, 7 – связь.</a:t>
            </a:r>
          </a:p>
          <a:p>
            <a:pPr algn="ctr">
              <a:spcBef>
                <a:spcPct val="0"/>
              </a:spcBef>
            </a:pPr>
            <a:r>
              <a:rPr lang="ru-RU" altLang="ru-RU" sz="1323" b="1" dirty="0">
                <a:solidFill>
                  <a:schemeClr val="accent1">
                    <a:lumMod val="50000"/>
                  </a:schemeClr>
                </a:solidFill>
                <a:latin typeface="Arial" panose="020B0604020202020204" pitchFamily="34" charset="0"/>
              </a:rPr>
              <a:t> здравоохранение</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 Здравоохранение представлено 1 учреждением - центральная районная больница, в составе которой -  стационар, поликлиника, 2 амбулатории, 1 частная стоматологическая клиника, 11 фельдшерских пунктов, 4 бригады скорой медицинской помощи, 3 терапевтических участка, 1 педиатрических участка (врачи – 12, средний медперсонал – 45).</a:t>
            </a:r>
          </a:p>
          <a:p>
            <a:endParaRPr lang="ru-RU" sz="2263" dirty="0">
              <a:solidFill>
                <a:schemeClr val="accent1">
                  <a:lumMod val="50000"/>
                </a:schemeClr>
              </a:solidFill>
            </a:endParaRPr>
          </a:p>
        </p:txBody>
      </p:sp>
      <p:pic>
        <p:nvPicPr>
          <p:cNvPr id="3" name="Picture 10" descr="DSC_5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948" y="1424178"/>
            <a:ext cx="2142358" cy="1342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98843" y="2752207"/>
            <a:ext cx="2099645" cy="140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8">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913257" y="5640255"/>
            <a:ext cx="2485231" cy="1582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7" descr="HPIM459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8554" y="4161657"/>
            <a:ext cx="2036585" cy="1435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1194816" y="900958"/>
            <a:ext cx="7668767" cy="523220"/>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Сведения о районе </a:t>
            </a:r>
            <a:endParaRPr lang="ru-RU" sz="2400" dirty="0"/>
          </a:p>
        </p:txBody>
      </p:sp>
    </p:spTree>
    <p:extLst>
      <p:ext uri="{BB962C8B-B14F-4D97-AF65-F5344CB8AC3E}">
        <p14:creationId xmlns:p14="http://schemas.microsoft.com/office/powerpoint/2010/main" val="254835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72264" y="1877568"/>
            <a:ext cx="6113880" cy="5665975"/>
          </a:xfrm>
          <a:prstGeom prst="rect">
            <a:avLst/>
          </a:prstGeom>
          <a:noFill/>
        </p:spPr>
        <p:txBody>
          <a:bodyPr wrap="square" rtlCol="0">
            <a:spAutoFit/>
          </a:bodyPr>
          <a:lstStyle/>
          <a:p>
            <a:pPr algn="ctr">
              <a:spcBef>
                <a:spcPct val="0"/>
              </a:spcBef>
            </a:pPr>
            <a:r>
              <a:rPr lang="ru-RU" altLang="ru-RU" sz="1323" b="1" dirty="0">
                <a:solidFill>
                  <a:schemeClr val="accent1">
                    <a:lumMod val="50000"/>
                  </a:schemeClr>
                </a:solidFill>
                <a:latin typeface="Arial" panose="020B0604020202020204" pitchFamily="34" charset="0"/>
              </a:rPr>
              <a:t> образование</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 Образование -  важнейшая сфера жизни Хотынецкого района. Это надежда на     возрастающий интеллектуальный и творческий потенциал. </a:t>
            </a:r>
          </a:p>
          <a:p>
            <a:pPr>
              <a:spcBef>
                <a:spcPct val="0"/>
              </a:spcBef>
            </a:pPr>
            <a:r>
              <a:rPr lang="ru-RU" altLang="ru-RU" sz="1323" dirty="0">
                <a:solidFill>
                  <a:schemeClr val="accent1">
                    <a:lumMod val="50000"/>
                  </a:schemeClr>
                </a:solidFill>
                <a:latin typeface="Arial" panose="020B0604020202020204" pitchFamily="34" charset="0"/>
              </a:rPr>
              <a:t> В районе 8 общеобразовательных </a:t>
            </a:r>
            <a:r>
              <a:rPr lang="ru-RU" altLang="ru-RU" sz="1323" b="1" dirty="0">
                <a:solidFill>
                  <a:schemeClr val="accent1">
                    <a:lumMod val="50000"/>
                  </a:schemeClr>
                </a:solidFill>
                <a:latin typeface="Arial" panose="020B0604020202020204" pitchFamily="34" charset="0"/>
              </a:rPr>
              <a:t>учреждений, из них  средних - 7, основных – 1. В  2021-2022 учебном году обучается 894 учеников. Функционируют 4 детских сада и 5 дошкольных </a:t>
            </a:r>
            <a:r>
              <a:rPr lang="ru-RU" altLang="ru-RU" sz="1323" dirty="0">
                <a:solidFill>
                  <a:schemeClr val="accent1">
                    <a:lumMod val="50000"/>
                  </a:schemeClr>
                </a:solidFill>
                <a:latin typeface="Arial" panose="020B0604020202020204" pitchFamily="34" charset="0"/>
              </a:rPr>
              <a:t>групп, где воспитывается и обучается 317 детей. В районе действует Дом детского творчества, который посещают 104 ребёнка. </a:t>
            </a:r>
          </a:p>
          <a:p>
            <a:pPr algn="ctr">
              <a:spcBef>
                <a:spcPct val="0"/>
              </a:spcBef>
            </a:pPr>
            <a:r>
              <a:rPr lang="ru-RU" altLang="ru-RU" sz="1323" b="1" dirty="0">
                <a:solidFill>
                  <a:schemeClr val="accent1">
                    <a:lumMod val="50000"/>
                  </a:schemeClr>
                </a:solidFill>
                <a:latin typeface="Arial" panose="020B0604020202020204" pitchFamily="34" charset="0"/>
              </a:rPr>
              <a:t> культура </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 Для удовлетворения культурных запросов и духовных потребностей населения в сфере досуга имеются 2 учреждения культуры, в том числе на селе – 1, центральная библиотечная система состоящая из центральной районной библиотеки, центральной  детской библиотекой и 6 библиотек-филиалов,  Детская школа искусств, районный краеведческий музей, литературно-краеведческий музей в </a:t>
            </a:r>
            <a:r>
              <a:rPr lang="ru-RU" altLang="ru-RU" sz="1323" dirty="0" err="1">
                <a:solidFill>
                  <a:schemeClr val="accent1">
                    <a:lumMod val="50000"/>
                  </a:schemeClr>
                </a:solidFill>
                <a:latin typeface="Arial" panose="020B0604020202020204" pitchFamily="34" charset="0"/>
              </a:rPr>
              <a:t>с.Ильинское</a:t>
            </a:r>
            <a:r>
              <a:rPr lang="ru-RU" altLang="ru-RU" sz="1323" dirty="0">
                <a:solidFill>
                  <a:schemeClr val="accent1">
                    <a:lumMod val="50000"/>
                  </a:schemeClr>
                </a:solidFill>
                <a:latin typeface="Arial" panose="020B0604020202020204" pitchFamily="34" charset="0"/>
              </a:rPr>
              <a:t>.</a:t>
            </a:r>
          </a:p>
          <a:p>
            <a:pPr>
              <a:spcBef>
                <a:spcPct val="0"/>
              </a:spcBef>
            </a:pPr>
            <a:endParaRPr lang="ru-RU" altLang="ru-RU" sz="500" dirty="0">
              <a:solidFill>
                <a:schemeClr val="accent1">
                  <a:lumMod val="50000"/>
                </a:schemeClr>
              </a:solidFill>
              <a:latin typeface="Arial" panose="020B0604020202020204" pitchFamily="34" charset="0"/>
            </a:endParaRPr>
          </a:p>
          <a:p>
            <a:pPr algn="ctr">
              <a:spcBef>
                <a:spcPct val="0"/>
              </a:spcBef>
            </a:pPr>
            <a:r>
              <a:rPr lang="ru-RU" altLang="ru-RU" sz="1323" b="1" dirty="0">
                <a:solidFill>
                  <a:schemeClr val="accent1">
                    <a:lumMod val="50000"/>
                  </a:schemeClr>
                </a:solidFill>
                <a:latin typeface="Arial" panose="020B0604020202020204" pitchFamily="34" charset="0"/>
              </a:rPr>
              <a:t> жилищно-коммунальное хозяйство</a:t>
            </a:r>
            <a:endParaRPr lang="ru-RU" altLang="ru-RU" sz="1323" dirty="0">
              <a:solidFill>
                <a:schemeClr val="accent1">
                  <a:lumMod val="50000"/>
                </a:schemeClr>
              </a:solidFill>
              <a:latin typeface="Arial" panose="020B0604020202020204" pitchFamily="34" charset="0"/>
            </a:endParaRPr>
          </a:p>
          <a:p>
            <a:pPr>
              <a:spcBef>
                <a:spcPct val="0"/>
              </a:spcBef>
            </a:pPr>
            <a:r>
              <a:rPr lang="ru-RU" altLang="ru-RU" sz="1323" dirty="0">
                <a:solidFill>
                  <a:schemeClr val="accent1">
                    <a:lumMod val="50000"/>
                  </a:schemeClr>
                </a:solidFill>
                <a:latin typeface="Arial" panose="020B0604020202020204" pitchFamily="34" charset="0"/>
              </a:rPr>
              <a:t> Представлено 1 хозяйствующим субъектом, предоставляющими услуги по водоснабжению, водоотведению, теплоснабжению,  благоустройству, содержанию и ремонту жилищного фонда. </a:t>
            </a:r>
          </a:p>
          <a:p>
            <a:pPr>
              <a:spcBef>
                <a:spcPct val="0"/>
              </a:spcBef>
            </a:pPr>
            <a:r>
              <a:rPr lang="ru-RU" altLang="ru-RU" sz="1323" dirty="0">
                <a:solidFill>
                  <a:schemeClr val="accent1">
                    <a:lumMod val="50000"/>
                  </a:schemeClr>
                </a:solidFill>
                <a:latin typeface="Arial" panose="020B0604020202020204" pitchFamily="34" charset="0"/>
              </a:rPr>
              <a:t>                                                     </a:t>
            </a:r>
            <a:r>
              <a:rPr lang="ru-RU" altLang="ru-RU" sz="1323" b="1" dirty="0">
                <a:solidFill>
                  <a:schemeClr val="accent1">
                    <a:lumMod val="50000"/>
                  </a:schemeClr>
                </a:solidFill>
                <a:latin typeface="Arial" panose="020B0604020202020204" pitchFamily="34" charset="0"/>
              </a:rPr>
              <a:t>социальная сфера</a:t>
            </a:r>
          </a:p>
          <a:p>
            <a:pPr>
              <a:spcBef>
                <a:spcPct val="0"/>
              </a:spcBef>
            </a:pPr>
            <a:r>
              <a:rPr lang="ru-RU" altLang="ru-RU" sz="1323" dirty="0">
                <a:solidFill>
                  <a:schemeClr val="accent1">
                    <a:lumMod val="50000"/>
                  </a:schemeClr>
                </a:solidFill>
                <a:latin typeface="Arial" panose="020B0604020202020204" pitchFamily="34" charset="0"/>
              </a:rPr>
              <a:t> Функционируют: БУ ОО «КЦСОН </a:t>
            </a:r>
            <a:r>
              <a:rPr lang="ru-RU" altLang="ru-RU" sz="1323" dirty="0" err="1">
                <a:solidFill>
                  <a:schemeClr val="accent1">
                    <a:lumMod val="50000"/>
                  </a:schemeClr>
                </a:solidFill>
                <a:latin typeface="Arial" panose="020B0604020202020204" pitchFamily="34" charset="0"/>
              </a:rPr>
              <a:t>Хотынецкого</a:t>
            </a:r>
            <a:r>
              <a:rPr lang="ru-RU" altLang="ru-RU" sz="1323" dirty="0">
                <a:solidFill>
                  <a:schemeClr val="accent1">
                    <a:lumMod val="50000"/>
                  </a:schemeClr>
                </a:solidFill>
                <a:latin typeface="Arial" panose="020B0604020202020204" pitchFamily="34" charset="0"/>
              </a:rPr>
              <a:t> района», филиал по </a:t>
            </a:r>
            <a:r>
              <a:rPr lang="ru-RU" altLang="ru-RU" sz="1323" dirty="0" err="1">
                <a:solidFill>
                  <a:schemeClr val="accent1">
                    <a:lumMod val="50000"/>
                  </a:schemeClr>
                </a:solidFill>
                <a:latin typeface="Arial" panose="020B0604020202020204" pitchFamily="34" charset="0"/>
              </a:rPr>
              <a:t>Хотынецкому</a:t>
            </a:r>
            <a:r>
              <a:rPr lang="ru-RU" altLang="ru-RU" sz="1323" dirty="0">
                <a:solidFill>
                  <a:schemeClr val="accent1">
                    <a:lumMod val="50000"/>
                  </a:schemeClr>
                </a:solidFill>
                <a:latin typeface="Arial" panose="020B0604020202020204" pitchFamily="34" charset="0"/>
              </a:rPr>
              <a:t> району КУ ОО «Областной центр социальной защиты населения».</a:t>
            </a:r>
          </a:p>
          <a:p>
            <a:pPr algn="ctr">
              <a:spcBef>
                <a:spcPct val="0"/>
              </a:spcBef>
            </a:pPr>
            <a:r>
              <a:rPr lang="ru-RU" altLang="ru-RU" sz="1323" b="1" dirty="0">
                <a:solidFill>
                  <a:schemeClr val="accent1">
                    <a:lumMod val="50000"/>
                  </a:schemeClr>
                </a:solidFill>
                <a:latin typeface="Arial" panose="020B0604020202020204" pitchFamily="34" charset="0"/>
              </a:rPr>
              <a:t>МФЦ</a:t>
            </a:r>
          </a:p>
          <a:p>
            <a:pPr>
              <a:spcBef>
                <a:spcPct val="0"/>
              </a:spcBef>
            </a:pPr>
            <a:r>
              <a:rPr lang="ru-RU" altLang="ru-RU" sz="1323" dirty="0">
                <a:solidFill>
                  <a:schemeClr val="accent1">
                    <a:lumMod val="50000"/>
                  </a:schemeClr>
                </a:solidFill>
                <a:latin typeface="Arial" panose="020B0604020202020204" pitchFamily="34" charset="0"/>
              </a:rPr>
              <a:t>С декабря 2015 года для удобства жителей  в районе  открыт </a:t>
            </a:r>
          </a:p>
          <a:p>
            <a:pPr>
              <a:spcBef>
                <a:spcPct val="0"/>
              </a:spcBef>
            </a:pPr>
            <a:r>
              <a:rPr lang="ru-RU" altLang="ru-RU" sz="1323" dirty="0">
                <a:solidFill>
                  <a:schemeClr val="accent1">
                    <a:lumMod val="50000"/>
                  </a:schemeClr>
                </a:solidFill>
                <a:latin typeface="Arial" panose="020B0604020202020204" pitchFamily="34" charset="0"/>
              </a:rPr>
              <a:t>многофункциональный центр  по принципу одного окна на  5 рабочих мест.</a:t>
            </a:r>
          </a:p>
          <a:p>
            <a:endParaRPr lang="ru-RU" sz="1323" dirty="0">
              <a:solidFill>
                <a:schemeClr val="accent1">
                  <a:lumMod val="50000"/>
                </a:schemeClr>
              </a:solidFill>
            </a:endParaRPr>
          </a:p>
        </p:txBody>
      </p:sp>
      <p:pic>
        <p:nvPicPr>
          <p:cNvPr id="3" name="Picture 6"/>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auto">
          <a:xfrm>
            <a:off x="7455908" y="1633728"/>
            <a:ext cx="2418531" cy="1813304"/>
          </a:xfrm>
          <a:prstGeom prst="rect">
            <a:avLst/>
          </a:prstGeom>
          <a:gradFill>
            <a:gsLst>
              <a:gs pos="92000">
                <a:schemeClr val="bg2">
                  <a:tint val="90000"/>
                  <a:shade val="92000"/>
                  <a:satMod val="160000"/>
                </a:schemeClr>
              </a:gs>
              <a:gs pos="100000">
                <a:schemeClr val="bg2">
                  <a:tint val="100000"/>
                  <a:shade val="73000"/>
                  <a:satMod val="155000"/>
                </a:schemeClr>
              </a:gs>
              <a:gs pos="100000">
                <a:schemeClr val="bg2">
                  <a:tint val="100000"/>
                  <a:shade val="67000"/>
                  <a:satMod val="145000"/>
                </a:schemeClr>
              </a:gs>
            </a:gsLst>
            <a:lin ang="5400000" scaled="0"/>
          </a:gra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97480" y="3506736"/>
            <a:ext cx="2535382" cy="1690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0" y="1048953"/>
            <a:ext cx="10448543" cy="584775"/>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Сведения</a:t>
            </a:r>
            <a:r>
              <a:rPr lang="ru-RU"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a:t>
            </a:r>
            <a:r>
              <a:rPr lang="ru-RU"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районе</a:t>
            </a:r>
            <a:r>
              <a:rPr lang="ru-RU"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sz="2800" dirty="0"/>
          </a:p>
        </p:txBody>
      </p:sp>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t="10370" b="28641"/>
          <a:stretch/>
        </p:blipFill>
        <p:spPr>
          <a:xfrm>
            <a:off x="7541722" y="5320040"/>
            <a:ext cx="2246897" cy="208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08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552682" y="1256011"/>
            <a:ext cx="9115574" cy="584775"/>
          </a:xfrm>
          <a:prstGeom prst="rect">
            <a:avLst/>
          </a:prstGeom>
        </p:spPr>
        <p:txBody>
          <a:bodyPr wrap="square">
            <a:spAutoFit/>
          </a:bodyPr>
          <a:lstStyle/>
          <a:p>
            <a:pPr algn="ctr"/>
            <a:r>
              <a:rPr lang="ru-RU" sz="2800"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Производственно</a:t>
            </a: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–экономическая</a:t>
            </a:r>
            <a:r>
              <a:rPr lang="ru-RU"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характеристика</a:t>
            </a:r>
            <a:r>
              <a:rPr lang="ru-RU"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4" name="TextBox 3"/>
          <p:cNvSpPr txBox="1"/>
          <p:nvPr/>
        </p:nvSpPr>
        <p:spPr>
          <a:xfrm>
            <a:off x="1371986" y="2123107"/>
            <a:ext cx="2880485" cy="1993366"/>
          </a:xfrm>
          <a:prstGeom prst="rect">
            <a:avLst/>
          </a:prstGeom>
          <a:noFill/>
        </p:spPr>
        <p:txBody>
          <a:bodyPr wrap="square" rtlCol="0">
            <a:spAutoFit/>
          </a:bodyPr>
          <a:lstStyle/>
          <a:p>
            <a:r>
              <a:rPr lang="ru-RU" sz="1544" b="1" u="sng" dirty="0">
                <a:solidFill>
                  <a:schemeClr val="accent1">
                    <a:lumMod val="50000"/>
                  </a:schemeClr>
                </a:solidFill>
                <a:latin typeface="Arial" panose="020B0604020202020204" pitchFamily="34" charset="0"/>
                <a:cs typeface="Arial" panose="020B0604020202020204" pitchFamily="34" charset="0"/>
              </a:rPr>
              <a:t>Специализация сельского хозяйства</a:t>
            </a:r>
          </a:p>
          <a:p>
            <a:endParaRPr lang="ru-RU" sz="1544" b="1" u="sng" dirty="0">
              <a:solidFill>
                <a:schemeClr val="accent1">
                  <a:lumMod val="50000"/>
                </a:schemeClr>
              </a:solidFill>
              <a:latin typeface="Arial" panose="020B0604020202020204" pitchFamily="34" charset="0"/>
              <a:cs typeface="Arial" panose="020B0604020202020204" pitchFamily="34" charset="0"/>
            </a:endParaRPr>
          </a:p>
          <a:p>
            <a:r>
              <a:rPr lang="ru-RU" sz="1544" i="1" dirty="0">
                <a:solidFill>
                  <a:schemeClr val="accent1">
                    <a:lumMod val="50000"/>
                  </a:schemeClr>
                </a:solidFill>
                <a:latin typeface="Arial" panose="020B0604020202020204" pitchFamily="34" charset="0"/>
                <a:cs typeface="Arial" panose="020B0604020202020204" pitchFamily="34" charset="0"/>
              </a:rPr>
              <a:t>Растениеводство: </a:t>
            </a:r>
            <a:r>
              <a:rPr lang="ru-RU" sz="1544" dirty="0">
                <a:solidFill>
                  <a:schemeClr val="accent1">
                    <a:lumMod val="50000"/>
                  </a:schemeClr>
                </a:solidFill>
                <a:latin typeface="Arial" panose="020B0604020202020204" pitchFamily="34" charset="0"/>
                <a:cs typeface="Arial" panose="020B0604020202020204" pitchFamily="34" charset="0"/>
              </a:rPr>
              <a:t>зерновые,  сахарная свекла, корма, рыба.</a:t>
            </a:r>
          </a:p>
          <a:p>
            <a:r>
              <a:rPr lang="ru-RU" sz="1544" dirty="0">
                <a:solidFill>
                  <a:schemeClr val="accent1">
                    <a:lumMod val="50000"/>
                  </a:schemeClr>
                </a:solidFill>
                <a:latin typeface="Arial" panose="020B0604020202020204" pitchFamily="34" charset="0"/>
                <a:cs typeface="Arial" panose="020B0604020202020204" pitchFamily="34" charset="0"/>
              </a:rPr>
              <a:t>Животноводство: молоко, мясо. </a:t>
            </a:r>
          </a:p>
        </p:txBody>
      </p:sp>
      <p:pic>
        <p:nvPicPr>
          <p:cNvPr id="5" name="Picture 2" descr="C:\Documents and Settings\User\Рабочий стол\Сх.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399" y="4125202"/>
            <a:ext cx="2751244" cy="2669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93440" y="2495058"/>
            <a:ext cx="5156226" cy="1518108"/>
          </a:xfrm>
          <a:prstGeom prst="rect">
            <a:avLst/>
          </a:prstGeom>
          <a:noFill/>
        </p:spPr>
        <p:txBody>
          <a:bodyPr wrap="square" rtlCol="0">
            <a:spAutoFit/>
          </a:bodyPr>
          <a:lstStyle/>
          <a:p>
            <a:r>
              <a:rPr lang="ru-RU" sz="1544" i="1" dirty="0">
                <a:solidFill>
                  <a:schemeClr val="accent1">
                    <a:lumMod val="50000"/>
                  </a:schemeClr>
                </a:solidFill>
                <a:latin typeface="Arial" panose="020B0604020202020204" pitchFamily="34" charset="0"/>
                <a:cs typeface="Arial" panose="020B0604020202020204" pitchFamily="34" charset="0"/>
              </a:rPr>
              <a:t>Производство:</a:t>
            </a:r>
          </a:p>
          <a:p>
            <a:r>
              <a:rPr lang="ru-RU" sz="1544" dirty="0">
                <a:solidFill>
                  <a:schemeClr val="accent1">
                    <a:lumMod val="50000"/>
                  </a:schemeClr>
                </a:solidFill>
                <a:latin typeface="Arial" panose="020B0604020202020204" pitchFamily="34" charset="0"/>
                <a:cs typeface="Arial" panose="020B0604020202020204" pitchFamily="34" charset="0"/>
              </a:rPr>
              <a:t>производство хлебобулочных и</a:t>
            </a:r>
          </a:p>
          <a:p>
            <a:r>
              <a:rPr lang="ru-RU" sz="1544" dirty="0">
                <a:solidFill>
                  <a:schemeClr val="accent1">
                    <a:lumMod val="50000"/>
                  </a:schemeClr>
                </a:solidFill>
                <a:latin typeface="Arial" panose="020B0604020202020204" pitchFamily="34" charset="0"/>
                <a:cs typeface="Arial" panose="020B0604020202020204" pitchFamily="34" charset="0"/>
              </a:rPr>
              <a:t> макаронных изделий;</a:t>
            </a:r>
          </a:p>
          <a:p>
            <a:r>
              <a:rPr lang="ru-RU" sz="1544" dirty="0">
                <a:solidFill>
                  <a:schemeClr val="accent1">
                    <a:lumMod val="50000"/>
                  </a:schemeClr>
                </a:solidFill>
                <a:latin typeface="Arial" panose="020B0604020202020204" pitchFamily="34" charset="0"/>
                <a:cs typeface="Arial" panose="020B0604020202020204" pitchFamily="34" charset="0"/>
              </a:rPr>
              <a:t>цеолитсодержащей продукции (</a:t>
            </a:r>
            <a:r>
              <a:rPr lang="ru-RU" sz="1544" dirty="0" err="1">
                <a:solidFill>
                  <a:schemeClr val="accent1">
                    <a:lumMod val="50000"/>
                  </a:schemeClr>
                </a:solidFill>
                <a:latin typeface="Arial" panose="020B0604020202020204" pitchFamily="34" charset="0"/>
                <a:cs typeface="Arial" panose="020B0604020202020204" pitchFamily="34" charset="0"/>
              </a:rPr>
              <a:t>почвоулучшители</a:t>
            </a:r>
            <a:r>
              <a:rPr lang="ru-RU" sz="1544" dirty="0">
                <a:solidFill>
                  <a:schemeClr val="accent1">
                    <a:lumMod val="50000"/>
                  </a:schemeClr>
                </a:solidFill>
                <a:latin typeface="Arial" panose="020B0604020202020204" pitchFamily="34" charset="0"/>
                <a:cs typeface="Arial" panose="020B0604020202020204" pitchFamily="34" charset="0"/>
              </a:rPr>
              <a:t>, минеральная добавка в корм животных;</a:t>
            </a:r>
          </a:p>
          <a:p>
            <a:r>
              <a:rPr lang="ru-RU" sz="1544" dirty="0">
                <a:solidFill>
                  <a:schemeClr val="accent1">
                    <a:lumMod val="50000"/>
                  </a:schemeClr>
                </a:solidFill>
                <a:latin typeface="Arial" panose="020B0604020202020204" pitchFamily="34" charset="0"/>
                <a:cs typeface="Arial" panose="020B0604020202020204" pitchFamily="34" charset="0"/>
              </a:rPr>
              <a:t>добыча цеолита</a:t>
            </a:r>
          </a:p>
        </p:txBody>
      </p:sp>
      <p:pic>
        <p:nvPicPr>
          <p:cNvPr id="7" name="Picture 2" descr="C:\Documents and Settings\User\Рабочий стол\7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479" y="4155493"/>
            <a:ext cx="2636612" cy="2639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793440" y="2130219"/>
            <a:ext cx="5053136" cy="329962"/>
          </a:xfrm>
          <a:prstGeom prst="rect">
            <a:avLst/>
          </a:prstGeom>
          <a:noFill/>
        </p:spPr>
        <p:txBody>
          <a:bodyPr wrap="square" rtlCol="0">
            <a:spAutoFit/>
          </a:bodyPr>
          <a:lstStyle/>
          <a:p>
            <a:r>
              <a:rPr lang="ru-RU" sz="1544" b="1" u="sng" dirty="0">
                <a:solidFill>
                  <a:schemeClr val="accent1">
                    <a:lumMod val="50000"/>
                  </a:schemeClr>
                </a:solidFill>
                <a:latin typeface="Arial" panose="020B0604020202020204" pitchFamily="34" charset="0"/>
                <a:cs typeface="Arial" panose="020B0604020202020204" pitchFamily="34" charset="0"/>
              </a:rPr>
              <a:t>Специализация промышленного производства</a:t>
            </a:r>
          </a:p>
        </p:txBody>
      </p:sp>
    </p:spTree>
    <p:extLst>
      <p:ext uri="{BB962C8B-B14F-4D97-AF65-F5344CB8AC3E}">
        <p14:creationId xmlns:p14="http://schemas.microsoft.com/office/powerpoint/2010/main" val="245785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Диаграмма 1"/>
          <p:cNvGraphicFramePr>
            <a:graphicFrameLocks/>
          </p:cNvGraphicFramePr>
          <p:nvPr>
            <p:extLst>
              <p:ext uri="{D42A27DB-BD31-4B8C-83A1-F6EECF244321}">
                <p14:modId xmlns:p14="http://schemas.microsoft.com/office/powerpoint/2010/main" val="885721321"/>
              </p:ext>
            </p:extLst>
          </p:nvPr>
        </p:nvGraphicFramePr>
        <p:xfrm>
          <a:off x="5934691" y="1911921"/>
          <a:ext cx="4180211" cy="517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Диаграмма 2"/>
          <p:cNvGraphicFramePr>
            <a:graphicFrameLocks/>
          </p:cNvGraphicFramePr>
          <p:nvPr>
            <p:extLst>
              <p:ext uri="{D42A27DB-BD31-4B8C-83A1-F6EECF244321}">
                <p14:modId xmlns:p14="http://schemas.microsoft.com/office/powerpoint/2010/main" val="2795375835"/>
              </p:ext>
            </p:extLst>
          </p:nvPr>
        </p:nvGraphicFramePr>
        <p:xfrm>
          <a:off x="726449" y="4410556"/>
          <a:ext cx="4462477" cy="2672703"/>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1142316" y="2082608"/>
            <a:ext cx="4302644" cy="2083134"/>
          </a:xfrm>
          <a:prstGeom prst="rect">
            <a:avLst/>
          </a:prstGeom>
        </p:spPr>
        <p:txBody>
          <a:bodyPr wrap="square">
            <a:spAutoFit/>
          </a:bodyPr>
          <a:lstStyle/>
          <a:p>
            <a:pPr algn="ctr">
              <a:lnSpc>
                <a:spcPct val="115000"/>
              </a:lnSpc>
              <a:spcBef>
                <a:spcPct val="0"/>
              </a:spcBef>
            </a:pPr>
            <a:r>
              <a:rPr lang="ru-RU" altLang="ru-RU" sz="1764" b="1" u="sng"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Потребительская сфера</a:t>
            </a:r>
          </a:p>
          <a:p>
            <a:pPr algn="ctr">
              <a:lnSpc>
                <a:spcPct val="115000"/>
              </a:lnSpc>
              <a:spcBef>
                <a:spcPct val="0"/>
              </a:spcBef>
            </a:pPr>
            <a:endParaRPr lang="ru-RU" altLang="ru-RU" sz="1764" b="1" u="sng"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Bef>
                <a:spcPct val="0"/>
              </a:spcBef>
            </a:pPr>
            <a:r>
              <a:rPr lang="ru-RU" altLang="ru-RU" sz="1544"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В районе всего </a:t>
            </a:r>
            <a:r>
              <a:rPr lang="ru-RU" altLang="ru-RU" sz="1544" dirty="0"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СМиСП</a:t>
            </a:r>
            <a:r>
              <a:rPr lang="ru-RU" altLang="ru-RU" sz="1544"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- 160 ед.</a:t>
            </a:r>
          </a:p>
          <a:p>
            <a:pPr>
              <a:lnSpc>
                <a:spcPct val="115000"/>
              </a:lnSpc>
              <a:spcBef>
                <a:spcPct val="0"/>
              </a:spcBef>
            </a:pPr>
            <a:r>
              <a:rPr lang="ru-RU" altLang="ru-RU" sz="1544"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магазинов  – 77, из них: </a:t>
            </a:r>
          </a:p>
          <a:p>
            <a:pPr>
              <a:lnSpc>
                <a:spcPct val="115000"/>
              </a:lnSpc>
              <a:spcBef>
                <a:spcPct val="0"/>
              </a:spcBef>
            </a:pPr>
            <a:r>
              <a:rPr lang="ru-RU" altLang="ru-RU" sz="1544"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16 – продовольственных, </a:t>
            </a:r>
          </a:p>
          <a:p>
            <a:pPr>
              <a:lnSpc>
                <a:spcPct val="115000"/>
              </a:lnSpc>
              <a:spcBef>
                <a:spcPct val="0"/>
              </a:spcBef>
            </a:pPr>
            <a:r>
              <a:rPr lang="ru-RU" altLang="ru-RU" sz="1544"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35– непродовольственных, </a:t>
            </a:r>
          </a:p>
          <a:p>
            <a:pPr>
              <a:lnSpc>
                <a:spcPct val="115000"/>
              </a:lnSpc>
              <a:spcBef>
                <a:spcPct val="0"/>
              </a:spcBef>
            </a:pPr>
            <a:r>
              <a:rPr lang="ru-RU" altLang="ru-RU" sz="1544"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23 - смешанные </a:t>
            </a:r>
          </a:p>
        </p:txBody>
      </p:sp>
      <p:sp>
        <p:nvSpPr>
          <p:cNvPr id="5" name="Прямоугольник 4"/>
          <p:cNvSpPr/>
          <p:nvPr/>
        </p:nvSpPr>
        <p:spPr>
          <a:xfrm>
            <a:off x="-204394" y="1175371"/>
            <a:ext cx="10558272" cy="523220"/>
          </a:xfrm>
          <a:prstGeom prst="rect">
            <a:avLst/>
          </a:prstGeom>
        </p:spPr>
        <p:txBody>
          <a:bodyPr wrap="square">
            <a:spAutoFit/>
          </a:bodyPr>
          <a:lstStyle/>
          <a:p>
            <a:pPr algn="ctr"/>
            <a:r>
              <a:rPr lang="ru-RU" sz="2800"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Производственно</a:t>
            </a: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–экономическая характеристика </a:t>
            </a:r>
          </a:p>
        </p:txBody>
      </p:sp>
    </p:spTree>
    <p:extLst>
      <p:ext uri="{BB962C8B-B14F-4D97-AF65-F5344CB8AC3E}">
        <p14:creationId xmlns:p14="http://schemas.microsoft.com/office/powerpoint/2010/main" val="41840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244386" y="1291210"/>
            <a:ext cx="9614485" cy="954107"/>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Реализованные (реализуемые) инвестиционные проекты на территории района</a:t>
            </a:r>
          </a:p>
        </p:txBody>
      </p:sp>
      <p:pic>
        <p:nvPicPr>
          <p:cNvPr id="4" name="Picture 2" descr="C:\Documents and Settings\User\Рабочий стол\ОАО Промцеолит.jpg"/>
          <p:cNvPicPr>
            <a:picLocks noChangeAspect="1" noChangeArrowheads="1"/>
          </p:cNvPicPr>
          <p:nvPr/>
        </p:nvPicPr>
        <p:blipFill rotWithShape="1">
          <a:blip r:embed="rId2" cstate="print"/>
          <a:srcRect r="50000"/>
          <a:stretch/>
        </p:blipFill>
        <p:spPr bwMode="auto">
          <a:xfrm>
            <a:off x="819981" y="2536078"/>
            <a:ext cx="2310792" cy="3270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0" descr="C:\Documents and Settings\User\Рабочий стол\Kotelnaya_ot_Alfa_Ga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976" y="3099807"/>
            <a:ext cx="2822581" cy="2118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40972" y="6096885"/>
            <a:ext cx="3268809" cy="1077218"/>
          </a:xfrm>
          <a:prstGeom prst="rect">
            <a:avLst/>
          </a:prstGeom>
          <a:noFill/>
        </p:spPr>
        <p:txBody>
          <a:bodyPr wrap="square" rtlCol="0">
            <a:spAutoFit/>
          </a:bodyPr>
          <a:lstStyle/>
          <a:p>
            <a:pPr algn="ctr"/>
            <a:r>
              <a:rPr lang="ru-RU" sz="1600" b="1" dirty="0">
                <a:solidFill>
                  <a:schemeClr val="accent1">
                    <a:lumMod val="50000"/>
                  </a:schemeClr>
                </a:solidFill>
              </a:rPr>
              <a:t>ОАО «ПРОМЦЕОЛИТ»</a:t>
            </a:r>
          </a:p>
          <a:p>
            <a:pPr algn="ctr"/>
            <a:r>
              <a:rPr lang="ru-RU" sz="1600" b="1" dirty="0">
                <a:solidFill>
                  <a:schemeClr val="accent1">
                    <a:lumMod val="50000"/>
                  </a:schemeClr>
                </a:solidFill>
              </a:rPr>
              <a:t>Разработка месторождения цеолитов и производство продукции</a:t>
            </a:r>
          </a:p>
        </p:txBody>
      </p:sp>
      <p:sp>
        <p:nvSpPr>
          <p:cNvPr id="7" name="TextBox 6"/>
          <p:cNvSpPr txBox="1"/>
          <p:nvPr/>
        </p:nvSpPr>
        <p:spPr>
          <a:xfrm>
            <a:off x="3706368" y="6219995"/>
            <a:ext cx="3208926" cy="830997"/>
          </a:xfrm>
          <a:prstGeom prst="rect">
            <a:avLst/>
          </a:prstGeom>
          <a:noFill/>
        </p:spPr>
        <p:txBody>
          <a:bodyPr wrap="square" rtlCol="0">
            <a:spAutoFit/>
          </a:bodyPr>
          <a:lstStyle/>
          <a:p>
            <a:pPr algn="ctr"/>
            <a:r>
              <a:rPr lang="ru-RU" sz="1600" b="1" dirty="0">
                <a:solidFill>
                  <a:schemeClr val="accent1">
                    <a:lumMod val="50000"/>
                  </a:schemeClr>
                </a:solidFill>
              </a:rPr>
              <a:t>ООО «</a:t>
            </a:r>
            <a:r>
              <a:rPr lang="ru-RU" sz="1600" b="1" dirty="0" err="1">
                <a:solidFill>
                  <a:schemeClr val="accent1">
                    <a:lumMod val="50000"/>
                  </a:schemeClr>
                </a:solidFill>
              </a:rPr>
              <a:t>Коммунсервис</a:t>
            </a:r>
            <a:r>
              <a:rPr lang="ru-RU" sz="1600" b="1" dirty="0">
                <a:solidFill>
                  <a:schemeClr val="accent1">
                    <a:lumMod val="50000"/>
                  </a:schemeClr>
                </a:solidFill>
              </a:rPr>
              <a:t>»</a:t>
            </a:r>
          </a:p>
          <a:p>
            <a:pPr algn="ctr"/>
            <a:r>
              <a:rPr lang="ru-RU" sz="1600" b="1" dirty="0">
                <a:solidFill>
                  <a:schemeClr val="accent1">
                    <a:lumMod val="50000"/>
                  </a:schemeClr>
                </a:solidFill>
              </a:rPr>
              <a:t>Реконструкция объектов и сетей теплоснабжения</a:t>
            </a:r>
          </a:p>
        </p:txBody>
      </p:sp>
      <p:pic>
        <p:nvPicPr>
          <p:cNvPr id="8" name="Picture 4" descr="C:\Documents and Settings\User\Рабочий стол\коровы.jpg"/>
          <p:cNvPicPr>
            <a:picLocks noChangeAspect="1" noChangeArrowheads="1"/>
          </p:cNvPicPr>
          <p:nvPr/>
        </p:nvPicPr>
        <p:blipFill>
          <a:blip r:embed="rId4"/>
          <a:srcRect/>
          <a:stretch>
            <a:fillRect/>
          </a:stretch>
        </p:blipFill>
        <p:spPr bwMode="auto">
          <a:xfrm>
            <a:off x="7454002" y="2492845"/>
            <a:ext cx="2202062" cy="3307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6915294" y="6048327"/>
            <a:ext cx="3473704" cy="1323439"/>
          </a:xfrm>
          <a:prstGeom prst="rect">
            <a:avLst/>
          </a:prstGeom>
        </p:spPr>
        <p:txBody>
          <a:bodyPr wrap="square">
            <a:spAutoFit/>
          </a:bodyPr>
          <a:lstStyle/>
          <a:p>
            <a:pPr algn="ctr">
              <a:spcBef>
                <a:spcPct val="0"/>
              </a:spcBef>
            </a:pPr>
            <a:r>
              <a:rPr lang="ru-RU" altLang="ru-RU" sz="1600" b="1" dirty="0" smtClean="0">
                <a:solidFill>
                  <a:schemeClr val="accent1">
                    <a:lumMod val="50000"/>
                  </a:schemeClr>
                </a:solidFill>
              </a:rPr>
              <a:t>Агрофирма </a:t>
            </a:r>
            <a:r>
              <a:rPr lang="ru-RU" altLang="ru-RU" sz="1600" b="1" dirty="0" err="1">
                <a:solidFill>
                  <a:schemeClr val="accent1">
                    <a:lumMod val="50000"/>
                  </a:schemeClr>
                </a:solidFill>
              </a:rPr>
              <a:t>Хотынецкая</a:t>
            </a:r>
            <a:r>
              <a:rPr lang="ru-RU" altLang="ru-RU" sz="1600" b="1" dirty="0">
                <a:solidFill>
                  <a:schemeClr val="accent1">
                    <a:lumMod val="50000"/>
                  </a:schemeClr>
                </a:solidFill>
              </a:rPr>
              <a:t> Филиал №4</a:t>
            </a:r>
          </a:p>
          <a:p>
            <a:pPr algn="ctr">
              <a:spcBef>
                <a:spcPct val="0"/>
              </a:spcBef>
            </a:pPr>
            <a:r>
              <a:rPr lang="ru-RU" altLang="ru-RU" sz="1600" b="1" dirty="0">
                <a:solidFill>
                  <a:schemeClr val="accent1">
                    <a:lumMod val="50000"/>
                  </a:schemeClr>
                </a:solidFill>
              </a:rPr>
              <a:t>ООО «Орловский лидер»</a:t>
            </a:r>
          </a:p>
          <a:p>
            <a:pPr algn="ctr">
              <a:spcBef>
                <a:spcPct val="0"/>
              </a:spcBef>
            </a:pPr>
            <a:r>
              <a:rPr lang="ru-RU" altLang="ru-RU" sz="1600" b="1" dirty="0">
                <a:solidFill>
                  <a:schemeClr val="accent1">
                    <a:lumMod val="50000"/>
                  </a:schemeClr>
                </a:solidFill>
              </a:rPr>
              <a:t>Животноводство, растениеводство </a:t>
            </a:r>
          </a:p>
        </p:txBody>
      </p:sp>
    </p:spTree>
    <p:extLst>
      <p:ext uri="{BB962C8B-B14F-4D97-AF65-F5344CB8AC3E}">
        <p14:creationId xmlns:p14="http://schemas.microsoft.com/office/powerpoint/2010/main" val="58272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C:\Documents and Settings\User\Рабочий стол\567.jpg"/>
          <p:cNvPicPr>
            <a:picLocks noChangeAspect="1" noChangeArrowheads="1"/>
          </p:cNvPicPr>
          <p:nvPr/>
        </p:nvPicPr>
        <p:blipFill>
          <a:blip r:embed="rId2"/>
          <a:srcRect/>
          <a:stretch>
            <a:fillRect/>
          </a:stretch>
        </p:blipFill>
        <p:spPr bwMode="auto">
          <a:xfrm>
            <a:off x="616375" y="2411144"/>
            <a:ext cx="2388273" cy="35876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0" y="6156413"/>
            <a:ext cx="3621024" cy="954107"/>
          </a:xfrm>
          <a:prstGeom prst="rect">
            <a:avLst/>
          </a:prstGeom>
          <a:noFill/>
        </p:spPr>
        <p:txBody>
          <a:bodyPr wrap="square" rtlCol="0">
            <a:spAutoFit/>
          </a:bodyPr>
          <a:lstStyle/>
          <a:p>
            <a:pPr algn="ctr"/>
            <a:r>
              <a:rPr lang="ru-RU" sz="1400" b="1" dirty="0" err="1">
                <a:solidFill>
                  <a:schemeClr val="accent1">
                    <a:lumMod val="50000"/>
                  </a:schemeClr>
                </a:solidFill>
              </a:rPr>
              <a:t>Хотынецкое</a:t>
            </a:r>
            <a:r>
              <a:rPr lang="ru-RU" sz="1400" b="1" dirty="0">
                <a:solidFill>
                  <a:schemeClr val="accent1">
                    <a:lumMod val="50000"/>
                  </a:schemeClr>
                </a:solidFill>
              </a:rPr>
              <a:t> подразделение</a:t>
            </a:r>
          </a:p>
          <a:p>
            <a:pPr algn="ctr"/>
            <a:r>
              <a:rPr lang="ru-RU" sz="1400" b="1" dirty="0">
                <a:solidFill>
                  <a:schemeClr val="accent1">
                    <a:lumMod val="50000"/>
                  </a:schemeClr>
                </a:solidFill>
              </a:rPr>
              <a:t>ООО «Брянская мясная компания»</a:t>
            </a:r>
          </a:p>
          <a:p>
            <a:pPr algn="ctr"/>
            <a:r>
              <a:rPr lang="ru-RU" sz="1400" b="1" dirty="0">
                <a:solidFill>
                  <a:schemeClr val="accent1">
                    <a:lumMod val="50000"/>
                  </a:schemeClr>
                </a:solidFill>
              </a:rPr>
              <a:t>Агрохолдинг  МИРАТОРГ</a:t>
            </a:r>
          </a:p>
          <a:p>
            <a:pPr algn="ctr"/>
            <a:r>
              <a:rPr lang="ru-RU" sz="1400" b="1" dirty="0">
                <a:solidFill>
                  <a:schemeClr val="accent1">
                    <a:lumMod val="50000"/>
                  </a:schemeClr>
                </a:solidFill>
              </a:rPr>
              <a:t>Производство зерна и кормов</a:t>
            </a:r>
          </a:p>
        </p:txBody>
      </p:sp>
      <p:sp>
        <p:nvSpPr>
          <p:cNvPr id="7" name="TextBox 6"/>
          <p:cNvSpPr txBox="1"/>
          <p:nvPr/>
        </p:nvSpPr>
        <p:spPr>
          <a:xfrm>
            <a:off x="3004648" y="6202579"/>
            <a:ext cx="4449633" cy="738664"/>
          </a:xfrm>
          <a:prstGeom prst="rect">
            <a:avLst/>
          </a:prstGeom>
          <a:noFill/>
        </p:spPr>
        <p:txBody>
          <a:bodyPr wrap="square" rtlCol="0">
            <a:spAutoFit/>
          </a:bodyPr>
          <a:lstStyle/>
          <a:p>
            <a:pPr algn="ctr"/>
            <a:r>
              <a:rPr lang="ru-RU" sz="1400" b="1" dirty="0">
                <a:solidFill>
                  <a:schemeClr val="accent1">
                    <a:lumMod val="50000"/>
                  </a:schemeClr>
                </a:solidFill>
              </a:rPr>
              <a:t>ООО «Черкизово-Растениеводство»</a:t>
            </a:r>
          </a:p>
          <a:p>
            <a:pPr algn="ctr"/>
            <a:r>
              <a:rPr lang="ru-RU" sz="1400" b="1" dirty="0">
                <a:solidFill>
                  <a:schemeClr val="accent1">
                    <a:lumMod val="50000"/>
                  </a:schemeClr>
                </a:solidFill>
              </a:rPr>
              <a:t>Производство зерновых и </a:t>
            </a:r>
          </a:p>
          <a:p>
            <a:pPr algn="ctr"/>
            <a:r>
              <a:rPr lang="ru-RU" sz="1400" b="1" dirty="0">
                <a:solidFill>
                  <a:schemeClr val="accent1">
                    <a:lumMod val="50000"/>
                  </a:schemeClr>
                </a:solidFill>
              </a:rPr>
              <a:t>технических культур</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59771" y="3351457"/>
            <a:ext cx="3290535" cy="1977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Прямоугольник 8"/>
          <p:cNvSpPr/>
          <p:nvPr/>
        </p:nvSpPr>
        <p:spPr>
          <a:xfrm>
            <a:off x="244386" y="1291210"/>
            <a:ext cx="9614485" cy="954107"/>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Реализованные (реализуемые) инвестиционные проекты на территории района</a:t>
            </a:r>
          </a:p>
        </p:txBody>
      </p:sp>
      <p:sp>
        <p:nvSpPr>
          <p:cNvPr id="3" name="Прямоугольник 2"/>
          <p:cNvSpPr/>
          <p:nvPr/>
        </p:nvSpPr>
        <p:spPr>
          <a:xfrm>
            <a:off x="6802305" y="6228313"/>
            <a:ext cx="3662024" cy="523220"/>
          </a:xfrm>
          <a:prstGeom prst="rect">
            <a:avLst/>
          </a:prstGeom>
        </p:spPr>
        <p:txBody>
          <a:bodyPr wrap="square">
            <a:spAutoFit/>
          </a:bodyPr>
          <a:lstStyle/>
          <a:p>
            <a:pPr algn="ctr"/>
            <a:r>
              <a:rPr lang="ru-RU" sz="1400" b="1" dirty="0">
                <a:solidFill>
                  <a:schemeClr val="accent1">
                    <a:lumMod val="50000"/>
                  </a:schemeClr>
                </a:solidFill>
              </a:rPr>
              <a:t>СПК «Победа Октября»</a:t>
            </a:r>
          </a:p>
          <a:p>
            <a:pPr algn="ctr"/>
            <a:r>
              <a:rPr lang="ru-RU" sz="1400" b="1" dirty="0">
                <a:solidFill>
                  <a:schemeClr val="accent1">
                    <a:lumMod val="50000"/>
                  </a:schemeClr>
                </a:solidFill>
              </a:rPr>
              <a:t>Выращивание зерновых культур</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5429" y="3230724"/>
            <a:ext cx="3255777" cy="21705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24589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C:\Documents and Settings\User\Рабочий стол\Рыба.jpg"/>
          <p:cNvPicPr>
            <a:picLocks noChangeAspect="1" noChangeArrowheads="1"/>
          </p:cNvPicPr>
          <p:nvPr/>
        </p:nvPicPr>
        <p:blipFill>
          <a:blip r:embed="rId2"/>
          <a:srcRect/>
          <a:stretch>
            <a:fillRect/>
          </a:stretch>
        </p:blipFill>
        <p:spPr bwMode="auto">
          <a:xfrm>
            <a:off x="476035" y="2699523"/>
            <a:ext cx="2949917" cy="211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138488" y="5272929"/>
            <a:ext cx="3625009" cy="584775"/>
          </a:xfrm>
          <a:prstGeom prst="rect">
            <a:avLst/>
          </a:prstGeom>
          <a:noFill/>
        </p:spPr>
        <p:txBody>
          <a:bodyPr wrap="square" rtlCol="0">
            <a:spAutoFit/>
          </a:bodyPr>
          <a:lstStyle/>
          <a:p>
            <a:pPr algn="ctr"/>
            <a:r>
              <a:rPr lang="ru-RU" sz="1600" b="1" dirty="0">
                <a:solidFill>
                  <a:schemeClr val="accent1">
                    <a:lumMod val="50000"/>
                  </a:schemeClr>
                </a:solidFill>
              </a:rPr>
              <a:t>ООО «ФИШТРАНЗИТ»</a:t>
            </a:r>
          </a:p>
          <a:p>
            <a:pPr algn="ctr"/>
            <a:r>
              <a:rPr lang="ru-RU" sz="1600" b="1" dirty="0">
                <a:solidFill>
                  <a:schemeClr val="accent1">
                    <a:lumMod val="50000"/>
                  </a:schemeClr>
                </a:solidFill>
              </a:rPr>
              <a:t>Производство рыбы</a:t>
            </a:r>
          </a:p>
        </p:txBody>
      </p:sp>
      <p:pic>
        <p:nvPicPr>
          <p:cNvPr id="4" name="Picture 3" descr="C:\Documents and Settings\User\Рабочий стол\74888762253bb25d6f7aa6e963f2e1f7_800x600.jpg"/>
          <p:cNvPicPr>
            <a:picLocks noChangeAspect="1" noChangeArrowheads="1"/>
          </p:cNvPicPr>
          <p:nvPr/>
        </p:nvPicPr>
        <p:blipFill>
          <a:blip r:embed="rId3" cstate="print">
            <a:extLst>
              <a:ext uri="{28A0092B-C50C-407E-A947-70E740481C1C}">
                <a14:useLocalDpi xmlns:a14="http://schemas.microsoft.com/office/drawing/2010/main" val="0"/>
              </a:ext>
            </a:extLst>
          </a:blip>
          <a:srcRect b="7811"/>
          <a:stretch>
            <a:fillRect/>
          </a:stretch>
        </p:blipFill>
        <p:spPr bwMode="auto">
          <a:xfrm>
            <a:off x="7346784" y="2857413"/>
            <a:ext cx="2809723" cy="1942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6850744" y="5272929"/>
            <a:ext cx="4020721" cy="830997"/>
          </a:xfrm>
          <a:prstGeom prst="rect">
            <a:avLst/>
          </a:prstGeom>
          <a:noFill/>
        </p:spPr>
        <p:txBody>
          <a:bodyPr wrap="square" rtlCol="0">
            <a:spAutoFit/>
          </a:bodyPr>
          <a:lstStyle/>
          <a:p>
            <a:pPr algn="ctr"/>
            <a:r>
              <a:rPr lang="ru-RU" sz="1600" b="1" dirty="0">
                <a:solidFill>
                  <a:schemeClr val="accent1">
                    <a:lumMod val="50000"/>
                  </a:schemeClr>
                </a:solidFill>
              </a:rPr>
              <a:t>ООО «</a:t>
            </a:r>
            <a:r>
              <a:rPr lang="ru-RU" sz="1600" b="1" dirty="0" err="1">
                <a:solidFill>
                  <a:schemeClr val="accent1">
                    <a:lumMod val="50000"/>
                  </a:schemeClr>
                </a:solidFill>
              </a:rPr>
              <a:t>Текино</a:t>
            </a:r>
            <a:r>
              <a:rPr lang="ru-RU" sz="1600" b="1" dirty="0">
                <a:solidFill>
                  <a:schemeClr val="accent1">
                    <a:lumMod val="50000"/>
                  </a:schemeClr>
                </a:solidFill>
              </a:rPr>
              <a:t>»</a:t>
            </a:r>
          </a:p>
          <a:p>
            <a:pPr algn="ctr"/>
            <a:r>
              <a:rPr lang="ru-RU" sz="1600" b="1" dirty="0">
                <a:solidFill>
                  <a:schemeClr val="accent1">
                    <a:lumMod val="50000"/>
                  </a:schemeClr>
                </a:solidFill>
              </a:rPr>
              <a:t>Производство картофеля и</a:t>
            </a:r>
          </a:p>
          <a:p>
            <a:pPr algn="ctr"/>
            <a:r>
              <a:rPr lang="ru-RU" sz="1600" b="1" dirty="0">
                <a:solidFill>
                  <a:schemeClr val="accent1">
                    <a:lumMod val="50000"/>
                  </a:schemeClr>
                </a:solidFill>
              </a:rPr>
              <a:t> зерновых культур</a:t>
            </a:r>
          </a:p>
        </p:txBody>
      </p:sp>
      <p:sp>
        <p:nvSpPr>
          <p:cNvPr id="6" name="Прямоугольник 5"/>
          <p:cNvSpPr/>
          <p:nvPr/>
        </p:nvSpPr>
        <p:spPr>
          <a:xfrm>
            <a:off x="244386" y="1291210"/>
            <a:ext cx="9614485" cy="954107"/>
          </a:xfrm>
          <a:prstGeom prst="rect">
            <a:avLst/>
          </a:prstGeom>
        </p:spPr>
        <p:txBody>
          <a:bodyPr wrap="square">
            <a:spAutoFit/>
          </a:bodyPr>
          <a:lstStyle/>
          <a:p>
            <a:pPr algn="ctr"/>
            <a:r>
              <a:rPr lang="ru-RU" sz="28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Реализованные (реализуемые) инвестиционные проекты на территории района</a:t>
            </a:r>
          </a:p>
        </p:txBody>
      </p:sp>
      <p:sp>
        <p:nvSpPr>
          <p:cNvPr id="7" name="TextBox 6"/>
          <p:cNvSpPr txBox="1"/>
          <p:nvPr/>
        </p:nvSpPr>
        <p:spPr>
          <a:xfrm>
            <a:off x="3930244" y="5272929"/>
            <a:ext cx="2753753" cy="830997"/>
          </a:xfrm>
          <a:prstGeom prst="rect">
            <a:avLst/>
          </a:prstGeom>
          <a:noFill/>
        </p:spPr>
        <p:txBody>
          <a:bodyPr wrap="square" rtlCol="0">
            <a:spAutoFit/>
          </a:bodyPr>
          <a:lstStyle/>
          <a:p>
            <a:pPr algn="ctr"/>
            <a:r>
              <a:rPr lang="ru-RU" sz="1600" b="1" dirty="0">
                <a:solidFill>
                  <a:schemeClr val="accent1">
                    <a:lumMod val="50000"/>
                  </a:schemeClr>
                </a:solidFill>
              </a:rPr>
              <a:t>ТНВ «</a:t>
            </a:r>
            <a:r>
              <a:rPr lang="ru-RU" sz="1600" b="1" dirty="0" err="1">
                <a:solidFill>
                  <a:schemeClr val="accent1">
                    <a:lumMod val="50000"/>
                  </a:schemeClr>
                </a:solidFill>
              </a:rPr>
              <a:t>Липский</a:t>
            </a:r>
            <a:r>
              <a:rPr lang="ru-RU" sz="1600" b="1" dirty="0">
                <a:solidFill>
                  <a:schemeClr val="accent1">
                    <a:lumMod val="50000"/>
                  </a:schemeClr>
                </a:solidFill>
              </a:rPr>
              <a:t> и К»</a:t>
            </a:r>
          </a:p>
          <a:p>
            <a:pPr algn="ctr"/>
            <a:r>
              <a:rPr lang="ru-RU" sz="1600" b="1" dirty="0">
                <a:solidFill>
                  <a:schemeClr val="accent1">
                    <a:lumMod val="50000"/>
                  </a:schemeClr>
                </a:solidFill>
              </a:rPr>
              <a:t>Выращивание зерновых культур</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078" y="2819257"/>
            <a:ext cx="2970580" cy="19803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702343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вон">
  <a:themeElements>
    <a:clrScheme name="Савон">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Савон">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авон">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Савон</Template>
  <TotalTime>1499</TotalTime>
  <Words>2272</Words>
  <Application>Microsoft Office PowerPoint</Application>
  <PresentationFormat>Произвольный</PresentationFormat>
  <Paragraphs>241</Paragraphs>
  <Slides>27</Slides>
  <Notes>2</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27</vt:i4>
      </vt:variant>
    </vt:vector>
  </HeadingPairs>
  <TitlesOfParts>
    <vt:vector size="39" baseType="lpstr">
      <vt:lpstr>Arial</vt:lpstr>
      <vt:lpstr>Arial Cyr</vt:lpstr>
      <vt:lpstr>Bauhaus 93</vt:lpstr>
      <vt:lpstr>Calibri</vt:lpstr>
      <vt:lpstr>Century Gothic</vt:lpstr>
      <vt:lpstr>DS Comedy Cyr</vt:lpstr>
      <vt:lpstr>Georgia</vt:lpstr>
      <vt:lpstr>Monotype Corsiva</vt:lpstr>
      <vt:lpstr>Times New Roman</vt:lpstr>
      <vt:lpstr>Verdana</vt:lpstr>
      <vt:lpstr>Wingdings</vt:lpstr>
      <vt:lpstr>Савон</vt:lpstr>
      <vt:lpstr>Инвестиционный  паспорт</vt:lpstr>
      <vt:lpstr>      Сведения о районе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Новое строительство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Инвестиционный паспорт  Хотынецкого района орловской области</dc:title>
  <dc:creator>Пользователь Windows</dc:creator>
  <cp:lastModifiedBy>Пользователь Windows</cp:lastModifiedBy>
  <cp:revision>87</cp:revision>
  <dcterms:created xsi:type="dcterms:W3CDTF">2022-06-29T13:42:42Z</dcterms:created>
  <dcterms:modified xsi:type="dcterms:W3CDTF">2022-07-11T14:47:24Z</dcterms:modified>
</cp:coreProperties>
</file>