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7"/>
  </p:notesMasterIdLst>
  <p:sldIdLst>
    <p:sldId id="282" r:id="rId2"/>
    <p:sldId id="260" r:id="rId3"/>
    <p:sldId id="290" r:id="rId4"/>
    <p:sldId id="261" r:id="rId5"/>
    <p:sldId id="262" r:id="rId6"/>
    <p:sldId id="291" r:id="rId7"/>
    <p:sldId id="293" r:id="rId8"/>
    <p:sldId id="274" r:id="rId9"/>
    <p:sldId id="292" r:id="rId10"/>
    <p:sldId id="281" r:id="rId11"/>
    <p:sldId id="294" r:id="rId12"/>
    <p:sldId id="275" r:id="rId13"/>
    <p:sldId id="287" r:id="rId14"/>
    <p:sldId id="305" r:id="rId15"/>
    <p:sldId id="296" r:id="rId16"/>
    <p:sldId id="295" r:id="rId17"/>
    <p:sldId id="303" r:id="rId18"/>
    <p:sldId id="298" r:id="rId19"/>
    <p:sldId id="297" r:id="rId20"/>
    <p:sldId id="265" r:id="rId21"/>
    <p:sldId id="267" r:id="rId22"/>
    <p:sldId id="288" r:id="rId23"/>
    <p:sldId id="270" r:id="rId24"/>
    <p:sldId id="300" r:id="rId25"/>
    <p:sldId id="299" r:id="rId26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92"/>
    <a:srgbClr val="85DFFF"/>
    <a:srgbClr val="EE79F7"/>
    <a:srgbClr val="00FF00"/>
    <a:srgbClr val="FFFF75"/>
    <a:srgbClr val="ECECEC"/>
    <a:srgbClr val="CDF2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70" autoAdjust="0"/>
    <p:restoredTop sz="89964" autoAdjust="0"/>
  </p:normalViewPr>
  <p:slideViewPr>
    <p:cSldViewPr>
      <p:cViewPr varScale="1">
        <p:scale>
          <a:sx n="91" d="100"/>
          <a:sy n="91" d="100"/>
        </p:scale>
        <p:origin x="126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E93F5D-ED6F-450A-93FA-01230F87F145}" type="datetimeFigureOut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4E8905-5990-4ED1-A8EE-1359FDB470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ED302-4D96-4036-8D75-7A01B6745F4C}" type="datetime1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DA879-F569-4CE4-B0F9-95761F200D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01FA5-D664-42F2-A0CB-8251F5ECA4CE}" type="datetime1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50252-B7A7-4A0E-966D-6E1D60EF6A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5C50C-F679-4D37-A61E-FA438CEA2105}" type="datetime1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878FD-D333-4007-A77D-587A25FF3F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F7812-3D3F-4E2E-AFEB-B8FCF821800A}" type="datetime1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5E15B-578A-4884-AF9F-EF67681DD1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B7B5A-AB24-4BB3-9386-B567582FDF92}" type="datetime1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D33DB-C24F-473E-A5B8-FEAFD462CE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0B7F8-B8A9-42DB-85BE-9BEC9072BF14}" type="datetime1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32799-BFB3-4B06-A164-06F808E627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5DD4D-EFF1-4802-ACE0-879290321328}" type="datetime1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96A5B-B52A-42DC-87D7-144CC53D4E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C164-9BC2-4594-958F-691EE708D6C9}" type="datetime1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67557-1A03-4E83-9661-E595A78B50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DA3F0-4D7C-40DC-9990-B1C1AD80DE27}" type="datetime1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4CCE0-1506-469D-81F5-FA62B51C4A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345A-2DE9-4141-941B-7838EA394FF4}" type="datetime1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97DC-6F51-4228-ACED-D915969F3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D429B-2F25-4128-B672-9BACC75293E0}" type="datetime1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05633-E810-4000-884B-F5315C0E5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EBCF1C-64EA-4995-804D-DD62D1BD2CB3}" type="datetime1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F80725-7EE1-42C5-AFAB-751031C591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0076D-73AE-458F-9FFD-AC818C9E6ABC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14338" name="Содержимое 2"/>
          <p:cNvSpPr txBox="1">
            <a:spLocks/>
          </p:cNvSpPr>
          <p:nvPr/>
        </p:nvSpPr>
        <p:spPr bwMode="auto">
          <a:xfrm>
            <a:off x="0" y="3284538"/>
            <a:ext cx="91440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5400" b="1" dirty="0">
                <a:solidFill>
                  <a:srgbClr val="17375E"/>
                </a:solidFill>
                <a:cs typeface="Aharoni" pitchFamily="2" charset="-79"/>
              </a:rPr>
              <a:t>БЮДЖЕТ ДЛЯ ГРАЖДАН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17375E"/>
                </a:solidFill>
                <a:latin typeface="Arial" charset="0"/>
              </a:rPr>
              <a:t>по  проекту решения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17375E"/>
                </a:solidFill>
                <a:latin typeface="Arial" charset="0"/>
              </a:rPr>
              <a:t>«Об исполнении районного бюджета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17375E"/>
                </a:solidFill>
                <a:latin typeface="Arial" charset="0"/>
              </a:rPr>
              <a:t> за </a:t>
            </a:r>
            <a:r>
              <a:rPr lang="ru-RU" sz="3200" b="1" dirty="0" smtClean="0">
                <a:solidFill>
                  <a:srgbClr val="17375E"/>
                </a:solidFill>
                <a:latin typeface="Arial" charset="0"/>
              </a:rPr>
              <a:t>2021 </a:t>
            </a:r>
            <a:r>
              <a:rPr lang="ru-RU" sz="3200" b="1" dirty="0">
                <a:solidFill>
                  <a:srgbClr val="17375E"/>
                </a:solidFill>
                <a:latin typeface="Arial" charset="0"/>
              </a:rPr>
              <a:t>год»</a:t>
            </a:r>
          </a:p>
        </p:txBody>
      </p:sp>
      <p:pic>
        <p:nvPicPr>
          <p:cNvPr id="14339" name="Picture 6" descr="Gerb обрезан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24193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3132138" y="1196975"/>
            <a:ext cx="554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000099"/>
                </a:solidFill>
                <a:latin typeface="Verdana" pitchFamily="34" charset="0"/>
              </a:rPr>
              <a:t>ХОТЫНЕЦКИЙ РАЙОН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233E6C-A79C-4EBA-B1E3-571F856CB97C}" type="slidenum">
              <a:rPr lang="ru-RU"/>
              <a:pPr>
                <a:defRPr/>
              </a:pPr>
              <a:t>10</a:t>
            </a:fld>
            <a:endParaRPr lang="ru-RU"/>
          </a:p>
        </p:txBody>
      </p:sp>
      <p:graphicFrame>
        <p:nvGraphicFramePr>
          <p:cNvPr id="23624" name="Group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78710"/>
              </p:ext>
            </p:extLst>
          </p:nvPr>
        </p:nvGraphicFramePr>
        <p:xfrm>
          <a:off x="179513" y="1268413"/>
          <a:ext cx="8712970" cy="5502090"/>
        </p:xfrm>
        <a:graphic>
          <a:graphicData uri="http://schemas.openxmlformats.org/drawingml/2006/table">
            <a:tbl>
              <a:tblPr/>
              <a:tblGrid>
                <a:gridCol w="4213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3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5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48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2021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Прирост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2021 г. к 2020г.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%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Прирост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2021 г. к 2020 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Налоговые доходы всего, из них: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65373,5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65069,6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-0,5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-303,9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42127,5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45225,5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7,47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+3098,0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земельный налог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10995,8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7284,8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-33,7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-3711,0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акцизы на нефтепродукты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7496,1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8406,2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+910,1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ЕНВД,ПАТЕНТ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2173,3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1287,2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-40,8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-886,1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725,9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805,2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+79,3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госпошлины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978,9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1276,7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+297,8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ЕСХН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839,3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797,5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-41,8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42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УСН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-13,5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-13,5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 Box 72"/>
          <p:cNvSpPr txBox="1">
            <a:spLocks noChangeArrowheads="1"/>
          </p:cNvSpPr>
          <p:nvPr/>
        </p:nvSpPr>
        <p:spPr bwMode="auto">
          <a:xfrm>
            <a:off x="0" y="100013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КАКИЕ ОСНОВНЫЕ НАЛОГОВЫЕ ДОХОДЫ ПОСТУПАЛИ В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КОНСОЛИДИРОВАННЫЙ БЮДЖЕТ РАЙОНА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2020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–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A3D174-CB45-4F3D-B2C0-320A8EEA5CEB}" type="slidenum">
              <a:rPr lang="ru-RU"/>
              <a:pPr>
                <a:defRPr/>
              </a:pPr>
              <a:t>11</a:t>
            </a:fld>
            <a:endParaRPr lang="ru-RU"/>
          </a:p>
        </p:txBody>
      </p:sp>
      <p:graphicFrame>
        <p:nvGraphicFramePr>
          <p:cNvPr id="2463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825769"/>
              </p:ext>
            </p:extLst>
          </p:nvPr>
        </p:nvGraphicFramePr>
        <p:xfrm>
          <a:off x="179388" y="1052513"/>
          <a:ext cx="8785225" cy="5666423"/>
        </p:xfrm>
        <a:graphic>
          <a:graphicData uri="http://schemas.openxmlformats.org/drawingml/2006/table">
            <a:tbl>
              <a:tblPr/>
              <a:tblGrid>
                <a:gridCol w="403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8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2021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Прирост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2021 г. к 2020 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%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Прирост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2021 г.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к 2020 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Неналоговые доходы всего, из них: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38795,9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26349,4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-32,1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-12446,5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9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8007,5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8808,1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800,6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-14,9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-19,4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доходы от продажи земельных участков и имущества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30190,9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16960,1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-43,8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-13230,8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штрафы, санкции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441,5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404,8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-36,7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-36,7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74,1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573,6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63,1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 Box 60"/>
          <p:cNvSpPr txBox="1">
            <a:spLocks noChangeArrowheads="1"/>
          </p:cNvSpPr>
          <p:nvPr/>
        </p:nvSpPr>
        <p:spPr bwMode="auto">
          <a:xfrm>
            <a:off x="0" y="-26988"/>
            <a:ext cx="9144000" cy="100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КАКИЕ ОСНОВНЫЕ НЕНАЛОГОВЫЕ ДОХОДЫ ПОСТУПАЛИ В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КОНСОЛИДИРОВАННЫЙ БЮДЖЕТ РАЙОНА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2020– 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Sorokina\AppData\Local\Temp\Rar$DI00.173\Arrow_Blue_Right_clip_art_h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5272088"/>
            <a:ext cx="868362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0825" y="1412875"/>
          <a:ext cx="5976664" cy="457761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9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38219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  <a:r>
                        <a:rPr lang="ru-RU" sz="2200" b="1" baseline="0" dirty="0" smtClean="0">
                          <a:latin typeface="Arial" pitchFamily="34" charset="0"/>
                          <a:cs typeface="Arial" pitchFamily="34" charset="0"/>
                        </a:rPr>
                        <a:t> на выравнивание бюджетной обеспеченности и поддержку мер сбалансированности бюджетов</a:t>
                      </a:r>
                      <a:endParaRPr lang="ru-RU" sz="2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93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Субвенции</a:t>
                      </a:r>
                      <a:endParaRPr lang="ru-RU" sz="2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868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Субсидии</a:t>
                      </a:r>
                      <a:endParaRPr lang="ru-RU" sz="2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7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Иные межбюджетные трансферты</a:t>
                      </a:r>
                      <a:endParaRPr lang="en-US" sz="22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727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Прочие</a:t>
                      </a:r>
                      <a:r>
                        <a:rPr lang="ru-RU" sz="2200" b="1" baseline="0" dirty="0" smtClean="0">
                          <a:latin typeface="Arial" pitchFamily="34" charset="0"/>
                          <a:cs typeface="Arial" pitchFamily="34" charset="0"/>
                        </a:rPr>
                        <a:t> безвозмездные поступления</a:t>
                      </a:r>
                      <a:endParaRPr lang="en-US" sz="22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616" name="Picture 2" descr="C:\Users\Sorokina\AppData\Local\Temp\Rar$DI00.173\Arrow_Blue_Right_clip_art_h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3644900"/>
            <a:ext cx="868362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Picture 2" descr="C:\Users\Sorokina\AppData\Local\Temp\Rar$DI00.173\Arrow_Blue_Right_clip_art_h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2781300"/>
            <a:ext cx="8683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8" name="Picture 2" descr="C:\Users\Sorokina\AppData\Local\Temp\Rar$DI00.173\Arrow_Blue_Right_clip_art_h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1628775"/>
            <a:ext cx="8683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641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815"/>
              </p:ext>
            </p:extLst>
          </p:nvPr>
        </p:nvGraphicFramePr>
        <p:xfrm>
          <a:off x="7092950" y="1412875"/>
          <a:ext cx="1765300" cy="4609148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33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49631,1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8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98657,1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17868,9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10734,7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38,1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88A6C-D691-4B48-BFFA-25794C5BD8AC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2" name="Text Box 32"/>
          <p:cNvSpPr txBox="1">
            <a:spLocks noChangeArrowheads="1"/>
          </p:cNvSpPr>
          <p:nvPr/>
        </p:nvSpPr>
        <p:spPr bwMode="auto">
          <a:xfrm>
            <a:off x="0" y="21907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БЕЗВОЗМЕЗДНЫЕ ПОСТУПЛЕНИЯ ИЗ ОБЛАСТНОГО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БЮДЖЕТА В КОНСОЛИДИРОВАННЫЙ БЮДЖЕТВ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  <a:endParaRPr lang="ru-RU" sz="2000" b="1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5635" name="Picture 2" descr="C:\Users\Sorokina\AppData\Local\Temp\Rar$DI00.173\Arrow_Blue_Right_clip_art_h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4465638"/>
            <a:ext cx="868362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8B64E0-DF9B-4F10-8813-8F2CB01F2D49}" type="slidenum">
              <a:rPr lang="ru-RU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26632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1100677"/>
              </p:ext>
            </p:extLst>
          </p:nvPr>
        </p:nvGraphicFramePr>
        <p:xfrm>
          <a:off x="814388" y="1263650"/>
          <a:ext cx="7086600" cy="470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4" name="Лист" r:id="rId3" imgW="7086600" imgH="4705440" progId="Excel.Sheet.8">
                  <p:embed/>
                </p:oleObj>
              </mc:Choice>
              <mc:Fallback>
                <p:oleObj name="Лист" r:id="rId3" imgW="7086600" imgH="4705440" progId="Excel.Sheet.8">
                  <p:embed/>
                  <p:pic>
                    <p:nvPicPr>
                      <p:cNvPr id="0" name="Picture 8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88" y="1263650"/>
                        <a:ext cx="7086600" cy="470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Блок-схема: альтернативный процесс 8"/>
          <p:cNvSpPr/>
          <p:nvPr/>
        </p:nvSpPr>
        <p:spPr>
          <a:xfrm>
            <a:off x="899592" y="1196752"/>
            <a:ext cx="1368152" cy="50405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Arial"/>
                <a:cs typeface="Times New Roman" pitchFamily="18" charset="0"/>
              </a:rPr>
              <a:t>тыс.руб.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483768" y="5949280"/>
            <a:ext cx="1656184" cy="647527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2020 </a:t>
            </a: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932040" y="5949280"/>
            <a:ext cx="1800200" cy="647527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20</a:t>
            </a:r>
            <a:r>
              <a:rPr lang="ru-RU" sz="24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21</a:t>
            </a:r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1000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ИСПОЛНЕНИЕ КОНСОЛИДИРОВАННОГО БЮДЖЕТА РАЙОНА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ПО РАСХОДАМ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2020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–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932799-BFB3-4B06-A164-06F808E627D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6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236818"/>
              </p:ext>
            </p:extLst>
          </p:nvPr>
        </p:nvGraphicFramePr>
        <p:xfrm>
          <a:off x="0" y="140444"/>
          <a:ext cx="9199438" cy="6717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3" name="Лист" r:id="rId3" imgW="8801100" imgH="5486400" progId="Excel.Sheet.8">
                  <p:embed/>
                </p:oleObj>
              </mc:Choice>
              <mc:Fallback>
                <p:oleObj name="Лист" r:id="rId3" imgW="8801100" imgH="5486400" progId="Excel.Sheet.8">
                  <p:embed/>
                  <p:pic>
                    <p:nvPicPr>
                      <p:cNvPr id="12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0444"/>
                        <a:ext cx="9199438" cy="67175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4392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9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44979"/>
              </p:ext>
            </p:extLst>
          </p:nvPr>
        </p:nvGraphicFramePr>
        <p:xfrm>
          <a:off x="-968375" y="1103313"/>
          <a:ext cx="10750550" cy="463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1" name="Лист" r:id="rId3" imgW="10439400" imgH="4581435" progId="Excel.Sheet.8">
                  <p:embed/>
                </p:oleObj>
              </mc:Choice>
              <mc:Fallback>
                <p:oleObj name="Лист" r:id="rId3" imgW="10439400" imgH="4581435" progId="Excel.Sheet.8">
                  <p:embed/>
                  <p:pic>
                    <p:nvPicPr>
                      <p:cNvPr id="0" name="Picture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68375" y="1103313"/>
                        <a:ext cx="10750550" cy="46370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FA5F2B-49BA-4D3B-B990-38A93BA22CF1}" type="slidenum">
              <a:rPr lang="ru-RU"/>
              <a:pPr>
                <a:defRPr/>
              </a:pPr>
              <a:t>15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2132856"/>
            <a:ext cx="215900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2924944"/>
            <a:ext cx="215900" cy="215900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580408" y="1988666"/>
            <a:ext cx="3240064" cy="576064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Уточненный годовой план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580484" y="2853481"/>
            <a:ext cx="3023964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Фактическое исполнение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915467" y="6112222"/>
            <a:ext cx="1152128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Доходы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977605" y="6112222"/>
            <a:ext cx="1368151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Расходы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462208" y="5897339"/>
            <a:ext cx="2752083" cy="69269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Дефицит/</a:t>
            </a:r>
            <a:r>
              <a:rPr lang="ru-RU" sz="20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Профицит</a:t>
            </a:r>
            <a:endParaRPr lang="ru-RU" sz="20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7040537" y="5970934"/>
            <a:ext cx="2232248" cy="50405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Муниципальный долг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1000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ИСПОЛНЕНИЕ РАЙОННОГО БЮДЖЕТА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ЗА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Line 25"/>
          <p:cNvSpPr>
            <a:spLocks noChangeShapeType="1"/>
          </p:cNvSpPr>
          <p:nvPr/>
        </p:nvSpPr>
        <p:spPr bwMode="auto">
          <a:xfrm>
            <a:off x="7235825" y="981075"/>
            <a:ext cx="0" cy="5427663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698" name="Line 26"/>
          <p:cNvSpPr>
            <a:spLocks noChangeShapeType="1"/>
          </p:cNvSpPr>
          <p:nvPr/>
        </p:nvSpPr>
        <p:spPr bwMode="auto">
          <a:xfrm>
            <a:off x="8120063" y="981075"/>
            <a:ext cx="0" cy="5427663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699" name="Line 34"/>
          <p:cNvSpPr>
            <a:spLocks noChangeShapeType="1"/>
          </p:cNvSpPr>
          <p:nvPr/>
        </p:nvSpPr>
        <p:spPr bwMode="auto">
          <a:xfrm>
            <a:off x="8899525" y="981075"/>
            <a:ext cx="0" cy="5427663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1E5AF4-7CD5-4517-8562-C4A298F08831}" type="slidenum">
              <a:rPr lang="ru-RU"/>
              <a:pPr>
                <a:defRPr/>
              </a:pPr>
              <a:t>16</a:t>
            </a:fld>
            <a:endParaRPr lang="ru-RU"/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250825" y="981075"/>
            <a:ext cx="7002463" cy="7191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2000" b="1">
                <a:solidFill>
                  <a:schemeClr val="bg1"/>
                </a:solidFill>
                <a:cs typeface="Times New Roman" pitchFamily="18" charset="0"/>
              </a:rPr>
              <a:t>Муниципальная программа</a:t>
            </a:r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7235825" y="981075"/>
            <a:ext cx="850900" cy="7191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тыс. руб.</a:t>
            </a:r>
          </a:p>
          <a:p>
            <a:pPr algn="ctr"/>
            <a:endParaRPr lang="ru-RU" sz="1600" b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9703" name="Rectangle 6"/>
          <p:cNvSpPr>
            <a:spLocks noChangeArrowheads="1"/>
          </p:cNvSpPr>
          <p:nvPr/>
        </p:nvSpPr>
        <p:spPr bwMode="auto">
          <a:xfrm>
            <a:off x="8120063" y="981075"/>
            <a:ext cx="779462" cy="7191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% испол-нения</a:t>
            </a:r>
          </a:p>
        </p:txBody>
      </p:sp>
      <p:sp>
        <p:nvSpPr>
          <p:cNvPr id="29704" name="Rectangle 7"/>
          <p:cNvSpPr>
            <a:spLocks noChangeArrowheads="1"/>
          </p:cNvSpPr>
          <p:nvPr/>
        </p:nvSpPr>
        <p:spPr bwMode="auto">
          <a:xfrm>
            <a:off x="266700" y="1700213"/>
            <a:ext cx="7002463" cy="57626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Развитие образования в </a:t>
            </a:r>
            <a:r>
              <a:rPr lang="ru-RU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Хотынецком</a:t>
            </a:r>
            <a:r>
              <a:rPr lang="ru-RU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районе на </a:t>
            </a:r>
            <a:r>
              <a:rPr lang="ru-RU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2022-2026 </a:t>
            </a:r>
            <a:r>
              <a:rPr lang="ru-RU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годы</a:t>
            </a:r>
          </a:p>
        </p:txBody>
      </p:sp>
      <p:sp>
        <p:nvSpPr>
          <p:cNvPr id="29705" name="Rectangle 8"/>
          <p:cNvSpPr>
            <a:spLocks noChangeArrowheads="1"/>
          </p:cNvSpPr>
          <p:nvPr/>
        </p:nvSpPr>
        <p:spPr bwMode="auto">
          <a:xfrm>
            <a:off x="7269163" y="1700213"/>
            <a:ext cx="850900" cy="57626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3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161186,7</a:t>
            </a:r>
            <a:endParaRPr lang="ru-RU" sz="13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06" name="Rectangle 9"/>
          <p:cNvSpPr>
            <a:spLocks noChangeArrowheads="1"/>
          </p:cNvSpPr>
          <p:nvPr/>
        </p:nvSpPr>
        <p:spPr bwMode="auto">
          <a:xfrm>
            <a:off x="8101013" y="1700213"/>
            <a:ext cx="779462" cy="57626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97,6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07" name="Rectangle 10"/>
          <p:cNvSpPr>
            <a:spLocks noChangeArrowheads="1"/>
          </p:cNvSpPr>
          <p:nvPr/>
        </p:nvSpPr>
        <p:spPr bwMode="auto">
          <a:xfrm>
            <a:off x="266700" y="2276475"/>
            <a:ext cx="7002463" cy="669925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Управление муниципальными финансами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2021-2025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годы</a:t>
            </a:r>
          </a:p>
        </p:txBody>
      </p:sp>
      <p:sp>
        <p:nvSpPr>
          <p:cNvPr id="29708" name="Rectangle 11"/>
          <p:cNvSpPr>
            <a:spLocks noChangeArrowheads="1"/>
          </p:cNvSpPr>
          <p:nvPr/>
        </p:nvSpPr>
        <p:spPr bwMode="auto">
          <a:xfrm>
            <a:off x="7254875" y="2276475"/>
            <a:ext cx="846138" cy="669925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2854,7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09" name="Rectangle 12"/>
          <p:cNvSpPr>
            <a:spLocks noChangeArrowheads="1"/>
          </p:cNvSpPr>
          <p:nvPr/>
        </p:nvSpPr>
        <p:spPr bwMode="auto">
          <a:xfrm>
            <a:off x="8120063" y="2276475"/>
            <a:ext cx="779462" cy="669925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100,0</a:t>
            </a:r>
          </a:p>
        </p:txBody>
      </p:sp>
      <p:sp>
        <p:nvSpPr>
          <p:cNvPr id="29710" name="Rectangle 16"/>
          <p:cNvSpPr>
            <a:spLocks noChangeArrowheads="1"/>
          </p:cNvSpPr>
          <p:nvPr/>
        </p:nvSpPr>
        <p:spPr bwMode="auto">
          <a:xfrm>
            <a:off x="250825" y="3789363"/>
            <a:ext cx="7002463" cy="455612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>
                <a:solidFill>
                  <a:schemeClr val="tx1"/>
                </a:solidFill>
                <a:latin typeface="Times New Roman" pitchFamily="18" charset="0"/>
              </a:rPr>
              <a:t>Отходы на 2018-2020 годы</a:t>
            </a:r>
          </a:p>
        </p:txBody>
      </p:sp>
      <p:sp>
        <p:nvSpPr>
          <p:cNvPr id="29711" name="Rectangle 17"/>
          <p:cNvSpPr>
            <a:spLocks noChangeArrowheads="1"/>
          </p:cNvSpPr>
          <p:nvPr/>
        </p:nvSpPr>
        <p:spPr bwMode="auto">
          <a:xfrm>
            <a:off x="7235825" y="3789363"/>
            <a:ext cx="884238" cy="460375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14,1</a:t>
            </a:r>
          </a:p>
        </p:txBody>
      </p:sp>
      <p:sp>
        <p:nvSpPr>
          <p:cNvPr id="29712" name="Rectangle 18"/>
          <p:cNvSpPr>
            <a:spLocks noChangeArrowheads="1"/>
          </p:cNvSpPr>
          <p:nvPr/>
        </p:nvSpPr>
        <p:spPr bwMode="auto">
          <a:xfrm>
            <a:off x="8120063" y="3644900"/>
            <a:ext cx="779462" cy="45085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13" name="Line 27"/>
          <p:cNvSpPr>
            <a:spLocks noChangeShapeType="1"/>
          </p:cNvSpPr>
          <p:nvPr/>
        </p:nvSpPr>
        <p:spPr bwMode="auto">
          <a:xfrm>
            <a:off x="266700" y="1700213"/>
            <a:ext cx="8632825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4" name="Line 28"/>
          <p:cNvSpPr>
            <a:spLocks noChangeShapeType="1"/>
          </p:cNvSpPr>
          <p:nvPr/>
        </p:nvSpPr>
        <p:spPr bwMode="auto">
          <a:xfrm>
            <a:off x="266700" y="2357438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5" name="Line 29"/>
          <p:cNvSpPr>
            <a:spLocks noChangeShapeType="1"/>
          </p:cNvSpPr>
          <p:nvPr/>
        </p:nvSpPr>
        <p:spPr bwMode="auto">
          <a:xfrm>
            <a:off x="266700" y="3027363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6" name="Line 30"/>
          <p:cNvSpPr>
            <a:spLocks noChangeShapeType="1"/>
          </p:cNvSpPr>
          <p:nvPr/>
        </p:nvSpPr>
        <p:spPr bwMode="auto">
          <a:xfrm>
            <a:off x="266700" y="361632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7" name="Line 31"/>
          <p:cNvSpPr>
            <a:spLocks noChangeShapeType="1"/>
          </p:cNvSpPr>
          <p:nvPr/>
        </p:nvSpPr>
        <p:spPr bwMode="auto">
          <a:xfrm>
            <a:off x="266700" y="4287838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8" name="Line 32"/>
          <p:cNvSpPr>
            <a:spLocks noChangeShapeType="1"/>
          </p:cNvSpPr>
          <p:nvPr/>
        </p:nvSpPr>
        <p:spPr bwMode="auto">
          <a:xfrm>
            <a:off x="250825" y="4941888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9" name="Line 33"/>
          <p:cNvSpPr>
            <a:spLocks noChangeShapeType="1"/>
          </p:cNvSpPr>
          <p:nvPr/>
        </p:nvSpPr>
        <p:spPr bwMode="auto">
          <a:xfrm>
            <a:off x="266700" y="981075"/>
            <a:ext cx="0" cy="5427663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20" name="Line 35"/>
          <p:cNvSpPr>
            <a:spLocks noChangeShapeType="1"/>
          </p:cNvSpPr>
          <p:nvPr/>
        </p:nvSpPr>
        <p:spPr bwMode="auto">
          <a:xfrm>
            <a:off x="266700" y="98107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21" name="Line 36"/>
          <p:cNvSpPr>
            <a:spLocks noChangeShapeType="1"/>
          </p:cNvSpPr>
          <p:nvPr/>
        </p:nvSpPr>
        <p:spPr bwMode="auto">
          <a:xfrm>
            <a:off x="266700" y="588962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26035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ИСПОЛНЕНИЕ МУНИЦИПАЛЬНЫХ ПРОГРАММ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  <p:sp>
        <p:nvSpPr>
          <p:cNvPr id="29723" name="Rectangle 39"/>
          <p:cNvSpPr>
            <a:spLocks noChangeArrowheads="1"/>
          </p:cNvSpPr>
          <p:nvPr/>
        </p:nvSpPr>
        <p:spPr bwMode="auto">
          <a:xfrm>
            <a:off x="266700" y="5588000"/>
            <a:ext cx="7002463" cy="820738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Сохранение и реконструкция военно-мемориальных объектов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районе (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2022-2026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годы)</a:t>
            </a:r>
          </a:p>
        </p:txBody>
      </p:sp>
      <p:sp>
        <p:nvSpPr>
          <p:cNvPr id="29724" name="Rectangle 40"/>
          <p:cNvSpPr>
            <a:spLocks noChangeArrowheads="1"/>
          </p:cNvSpPr>
          <p:nvPr/>
        </p:nvSpPr>
        <p:spPr bwMode="auto">
          <a:xfrm>
            <a:off x="7235825" y="5589588"/>
            <a:ext cx="850900" cy="820737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294,7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25" name="Rectangle 41"/>
          <p:cNvSpPr>
            <a:spLocks noChangeArrowheads="1"/>
          </p:cNvSpPr>
          <p:nvPr/>
        </p:nvSpPr>
        <p:spPr bwMode="auto">
          <a:xfrm>
            <a:off x="8120063" y="5588000"/>
            <a:ext cx="779462" cy="820738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</a:p>
        </p:txBody>
      </p:sp>
      <p:sp>
        <p:nvSpPr>
          <p:cNvPr id="29726" name="Rectangle 16"/>
          <p:cNvSpPr>
            <a:spLocks noChangeArrowheads="1"/>
          </p:cNvSpPr>
          <p:nvPr/>
        </p:nvSpPr>
        <p:spPr bwMode="auto">
          <a:xfrm>
            <a:off x="300038" y="3616326"/>
            <a:ext cx="7001038" cy="585788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Содержание муниципальных гражданских кладбищ в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</a:rPr>
              <a:t>Хотынецком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 районе Орловской области на 2021-2023 годы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9727" name="Rectangle 17"/>
          <p:cNvSpPr>
            <a:spLocks noChangeArrowheads="1"/>
          </p:cNvSpPr>
          <p:nvPr/>
        </p:nvSpPr>
        <p:spPr bwMode="auto">
          <a:xfrm>
            <a:off x="7121250" y="3624212"/>
            <a:ext cx="966900" cy="450902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80,5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28" name="Rectangle 19"/>
          <p:cNvSpPr>
            <a:spLocks noChangeArrowheads="1"/>
          </p:cNvSpPr>
          <p:nvPr/>
        </p:nvSpPr>
        <p:spPr bwMode="auto">
          <a:xfrm>
            <a:off x="300039" y="4229099"/>
            <a:ext cx="6969124" cy="504826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Развитие культуры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2022-2026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годы</a:t>
            </a:r>
          </a:p>
        </p:txBody>
      </p:sp>
      <p:sp>
        <p:nvSpPr>
          <p:cNvPr id="29729" name="Rectangle 20"/>
          <p:cNvSpPr>
            <a:spLocks noChangeArrowheads="1"/>
          </p:cNvSpPr>
          <p:nvPr/>
        </p:nvSpPr>
        <p:spPr bwMode="auto">
          <a:xfrm>
            <a:off x="7269163" y="4076700"/>
            <a:ext cx="850900" cy="657225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9067,2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30" name="Rectangle 21"/>
          <p:cNvSpPr>
            <a:spLocks noChangeArrowheads="1"/>
          </p:cNvSpPr>
          <p:nvPr/>
        </p:nvSpPr>
        <p:spPr bwMode="auto">
          <a:xfrm>
            <a:off x="8120063" y="4076700"/>
            <a:ext cx="779462" cy="657225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  <a:endParaRPr lang="ru-RU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9731" name="Rectangle 13"/>
          <p:cNvSpPr>
            <a:spLocks noChangeArrowheads="1"/>
          </p:cNvSpPr>
          <p:nvPr/>
        </p:nvSpPr>
        <p:spPr bwMode="auto">
          <a:xfrm>
            <a:off x="266700" y="2978150"/>
            <a:ext cx="7002463" cy="666750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Развитие муниципальной службы в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</a:rPr>
              <a:t>Хотынецком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 районе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</a:rPr>
              <a:t>Орлвоской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 области на 2021-2023 годы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9732" name="Rectangle 14"/>
          <p:cNvSpPr>
            <a:spLocks noChangeArrowheads="1"/>
          </p:cNvSpPr>
          <p:nvPr/>
        </p:nvSpPr>
        <p:spPr bwMode="auto">
          <a:xfrm>
            <a:off x="7269163" y="2971800"/>
            <a:ext cx="850900" cy="668338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11,1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33" name="Rectangle 15"/>
          <p:cNvSpPr>
            <a:spLocks noChangeArrowheads="1"/>
          </p:cNvSpPr>
          <p:nvPr/>
        </p:nvSpPr>
        <p:spPr bwMode="auto">
          <a:xfrm>
            <a:off x="8101013" y="2952750"/>
            <a:ext cx="779462" cy="687388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</a:t>
            </a:r>
          </a:p>
        </p:txBody>
      </p:sp>
      <p:sp>
        <p:nvSpPr>
          <p:cNvPr id="29734" name="Rectangle 22"/>
          <p:cNvSpPr>
            <a:spLocks noChangeArrowheads="1"/>
          </p:cNvSpPr>
          <p:nvPr/>
        </p:nvSpPr>
        <p:spPr bwMode="auto">
          <a:xfrm>
            <a:off x="266700" y="4727575"/>
            <a:ext cx="7002463" cy="944563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Комплексные меры противодействия злоупотреблению наркотическими средствами и их незаконному обороту на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2021-2023 годы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9735" name="Rectangle 23"/>
          <p:cNvSpPr>
            <a:spLocks noChangeArrowheads="1"/>
          </p:cNvSpPr>
          <p:nvPr/>
        </p:nvSpPr>
        <p:spPr bwMode="auto">
          <a:xfrm>
            <a:off x="7235825" y="4724400"/>
            <a:ext cx="884238" cy="944563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36" name="Rectangle 24"/>
          <p:cNvSpPr>
            <a:spLocks noChangeArrowheads="1"/>
          </p:cNvSpPr>
          <p:nvPr/>
        </p:nvSpPr>
        <p:spPr bwMode="auto">
          <a:xfrm>
            <a:off x="8120063" y="4727575"/>
            <a:ext cx="779462" cy="944563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100,0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ChangeArrowheads="1"/>
          </p:cNvSpPr>
          <p:nvPr/>
        </p:nvSpPr>
        <p:spPr bwMode="auto">
          <a:xfrm>
            <a:off x="266700" y="981075"/>
            <a:ext cx="7002463" cy="11080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2000" b="1">
                <a:solidFill>
                  <a:schemeClr val="bg1"/>
                </a:solidFill>
                <a:cs typeface="Times New Roman" pitchFamily="18" charset="0"/>
              </a:rPr>
              <a:t>Муниципальная программа</a:t>
            </a:r>
          </a:p>
        </p:txBody>
      </p:sp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7269163" y="981075"/>
            <a:ext cx="850900" cy="11080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тыс. руб.</a:t>
            </a:r>
          </a:p>
          <a:p>
            <a:pPr algn="ctr"/>
            <a:endParaRPr lang="ru-RU" sz="1600" b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8120063" y="981075"/>
            <a:ext cx="779462" cy="11080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% испол-нения</a:t>
            </a:r>
          </a:p>
        </p:txBody>
      </p:sp>
      <p:sp>
        <p:nvSpPr>
          <p:cNvPr id="30724" name="Rectangle 9"/>
          <p:cNvSpPr>
            <a:spLocks noChangeArrowheads="1"/>
          </p:cNvSpPr>
          <p:nvPr/>
        </p:nvSpPr>
        <p:spPr bwMode="auto">
          <a:xfrm>
            <a:off x="266700" y="2111375"/>
            <a:ext cx="7002463" cy="671513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Улучшение водоснабжения и водоотведения в сельских населенных пунктах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2021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году</a:t>
            </a:r>
          </a:p>
        </p:txBody>
      </p:sp>
      <p:sp>
        <p:nvSpPr>
          <p:cNvPr id="30725" name="Rectangle 10"/>
          <p:cNvSpPr>
            <a:spLocks noChangeArrowheads="1"/>
          </p:cNvSpPr>
          <p:nvPr/>
        </p:nvSpPr>
        <p:spPr bwMode="auto">
          <a:xfrm>
            <a:off x="7247424" y="2059541"/>
            <a:ext cx="850900" cy="671513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512,7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26" name="Rectangle 11"/>
          <p:cNvSpPr>
            <a:spLocks noChangeArrowheads="1"/>
          </p:cNvSpPr>
          <p:nvPr/>
        </p:nvSpPr>
        <p:spPr bwMode="auto">
          <a:xfrm>
            <a:off x="8153401" y="2101851"/>
            <a:ext cx="657086" cy="669761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27" name="Rectangle 12"/>
          <p:cNvSpPr>
            <a:spLocks noChangeArrowheads="1"/>
          </p:cNvSpPr>
          <p:nvPr/>
        </p:nvSpPr>
        <p:spPr bwMode="auto">
          <a:xfrm>
            <a:off x="184012" y="2738438"/>
            <a:ext cx="7051813" cy="808036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Обеспечение безопасности людей на водных объектах, создание и оборудование мест массового отдыха у водных объектов на территории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 района в 2021 году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28" name="Rectangle 13"/>
          <p:cNvSpPr>
            <a:spLocks noChangeArrowheads="1"/>
          </p:cNvSpPr>
          <p:nvPr/>
        </p:nvSpPr>
        <p:spPr bwMode="auto">
          <a:xfrm>
            <a:off x="7235825" y="2781300"/>
            <a:ext cx="850900" cy="669925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9,3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29" name="Rectangle 14"/>
          <p:cNvSpPr>
            <a:spLocks noChangeArrowheads="1"/>
          </p:cNvSpPr>
          <p:nvPr/>
        </p:nvSpPr>
        <p:spPr bwMode="auto">
          <a:xfrm>
            <a:off x="8120063" y="2782888"/>
            <a:ext cx="779462" cy="669925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100,0</a:t>
            </a:r>
          </a:p>
        </p:txBody>
      </p:sp>
      <p:sp>
        <p:nvSpPr>
          <p:cNvPr id="30730" name="Rectangle 15"/>
          <p:cNvSpPr>
            <a:spLocks noChangeArrowheads="1"/>
          </p:cNvSpPr>
          <p:nvPr/>
        </p:nvSpPr>
        <p:spPr bwMode="auto">
          <a:xfrm>
            <a:off x="295277" y="3657601"/>
            <a:ext cx="6973886" cy="603248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Профилактика правонарушений и укрепление общественной безопасности на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2021-2025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годы</a:t>
            </a:r>
          </a:p>
        </p:txBody>
      </p:sp>
      <p:sp>
        <p:nvSpPr>
          <p:cNvPr id="30731" name="Rectangle 16"/>
          <p:cNvSpPr>
            <a:spLocks noChangeArrowheads="1"/>
          </p:cNvSpPr>
          <p:nvPr/>
        </p:nvSpPr>
        <p:spPr bwMode="auto">
          <a:xfrm>
            <a:off x="7235825" y="3429000"/>
            <a:ext cx="850900" cy="671513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2,5</a:t>
            </a:r>
          </a:p>
        </p:txBody>
      </p:sp>
      <p:sp>
        <p:nvSpPr>
          <p:cNvPr id="30732" name="Rectangle 17"/>
          <p:cNvSpPr>
            <a:spLocks noChangeArrowheads="1"/>
          </p:cNvSpPr>
          <p:nvPr/>
        </p:nvSpPr>
        <p:spPr bwMode="auto">
          <a:xfrm>
            <a:off x="8120063" y="3452813"/>
            <a:ext cx="779462" cy="67151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100,0</a:t>
            </a:r>
          </a:p>
        </p:txBody>
      </p:sp>
      <p:sp>
        <p:nvSpPr>
          <p:cNvPr id="30733" name="Rectangle 18"/>
          <p:cNvSpPr>
            <a:spLocks noChangeArrowheads="1"/>
          </p:cNvSpPr>
          <p:nvPr/>
        </p:nvSpPr>
        <p:spPr bwMode="auto">
          <a:xfrm>
            <a:off x="285750" y="4260849"/>
            <a:ext cx="6983413" cy="44291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Развитие архивного дела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районе на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2022-2021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годы</a:t>
            </a:r>
          </a:p>
        </p:txBody>
      </p:sp>
      <p:sp>
        <p:nvSpPr>
          <p:cNvPr id="30734" name="Rectangle 19"/>
          <p:cNvSpPr>
            <a:spLocks noChangeArrowheads="1"/>
          </p:cNvSpPr>
          <p:nvPr/>
        </p:nvSpPr>
        <p:spPr bwMode="auto">
          <a:xfrm>
            <a:off x="7191374" y="4075249"/>
            <a:ext cx="850900" cy="528638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13,7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35" name="Rectangle 20"/>
          <p:cNvSpPr>
            <a:spLocks noChangeArrowheads="1"/>
          </p:cNvSpPr>
          <p:nvPr/>
        </p:nvSpPr>
        <p:spPr bwMode="auto">
          <a:xfrm>
            <a:off x="8153401" y="4137026"/>
            <a:ext cx="779462" cy="500063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92,6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36" name="Line 24"/>
          <p:cNvSpPr>
            <a:spLocks noChangeShapeType="1"/>
          </p:cNvSpPr>
          <p:nvPr/>
        </p:nvSpPr>
        <p:spPr bwMode="auto">
          <a:xfrm>
            <a:off x="7269163" y="333375"/>
            <a:ext cx="0" cy="5006975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37" name="Line 25"/>
          <p:cNvSpPr>
            <a:spLocks noChangeShapeType="1"/>
          </p:cNvSpPr>
          <p:nvPr/>
        </p:nvSpPr>
        <p:spPr bwMode="auto">
          <a:xfrm>
            <a:off x="8120063" y="981075"/>
            <a:ext cx="0" cy="5006975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38" name="Line 26"/>
          <p:cNvSpPr>
            <a:spLocks noChangeShapeType="1"/>
          </p:cNvSpPr>
          <p:nvPr/>
        </p:nvSpPr>
        <p:spPr bwMode="auto">
          <a:xfrm>
            <a:off x="266700" y="2089150"/>
            <a:ext cx="8632825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39" name="Line 27"/>
          <p:cNvSpPr>
            <a:spLocks noChangeShapeType="1"/>
          </p:cNvSpPr>
          <p:nvPr/>
        </p:nvSpPr>
        <p:spPr bwMode="auto">
          <a:xfrm>
            <a:off x="266700" y="275907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0" name="Line 28"/>
          <p:cNvSpPr>
            <a:spLocks noChangeShapeType="1"/>
          </p:cNvSpPr>
          <p:nvPr/>
        </p:nvSpPr>
        <p:spPr bwMode="auto">
          <a:xfrm>
            <a:off x="125657" y="3598861"/>
            <a:ext cx="8715513" cy="22227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1" name="Line 29"/>
          <p:cNvSpPr>
            <a:spLocks noChangeShapeType="1"/>
          </p:cNvSpPr>
          <p:nvPr/>
        </p:nvSpPr>
        <p:spPr bwMode="auto">
          <a:xfrm>
            <a:off x="266700" y="4100513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2" name="Line 30"/>
          <p:cNvSpPr>
            <a:spLocks noChangeShapeType="1"/>
          </p:cNvSpPr>
          <p:nvPr/>
        </p:nvSpPr>
        <p:spPr bwMode="auto">
          <a:xfrm>
            <a:off x="250825" y="479742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3" name="Line 31"/>
          <p:cNvSpPr>
            <a:spLocks noChangeShapeType="1"/>
          </p:cNvSpPr>
          <p:nvPr/>
        </p:nvSpPr>
        <p:spPr bwMode="auto">
          <a:xfrm>
            <a:off x="266700" y="540067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4" name="Line 32"/>
          <p:cNvSpPr>
            <a:spLocks noChangeShapeType="1"/>
          </p:cNvSpPr>
          <p:nvPr/>
        </p:nvSpPr>
        <p:spPr bwMode="auto">
          <a:xfrm>
            <a:off x="250825" y="981075"/>
            <a:ext cx="0" cy="5006975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5" name="Line 33"/>
          <p:cNvSpPr>
            <a:spLocks noChangeShapeType="1"/>
          </p:cNvSpPr>
          <p:nvPr/>
        </p:nvSpPr>
        <p:spPr bwMode="auto">
          <a:xfrm>
            <a:off x="8893175" y="981075"/>
            <a:ext cx="0" cy="5006975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6" name="Line 34"/>
          <p:cNvSpPr>
            <a:spLocks noChangeShapeType="1"/>
          </p:cNvSpPr>
          <p:nvPr/>
        </p:nvSpPr>
        <p:spPr bwMode="auto">
          <a:xfrm>
            <a:off x="266700" y="98107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7" name="Line 35"/>
          <p:cNvSpPr>
            <a:spLocks noChangeShapeType="1"/>
          </p:cNvSpPr>
          <p:nvPr/>
        </p:nvSpPr>
        <p:spPr bwMode="auto">
          <a:xfrm>
            <a:off x="266700" y="5988050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26035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ИСПОЛНЕНИЕ МУНИЦИПАЛЬНЫХ ПРОГРАММ В 20</a:t>
            </a:r>
            <a:r>
              <a:rPr lang="ru-RU" sz="2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</a:t>
            </a:r>
            <a:r>
              <a:rPr lang="ru-RU" sz="2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ГОДУ</a:t>
            </a:r>
          </a:p>
        </p:txBody>
      </p:sp>
      <p:sp>
        <p:nvSpPr>
          <p:cNvPr id="30749" name="Rectangle 38"/>
          <p:cNvSpPr>
            <a:spLocks noChangeArrowheads="1"/>
          </p:cNvSpPr>
          <p:nvPr/>
        </p:nvSpPr>
        <p:spPr bwMode="auto">
          <a:xfrm>
            <a:off x="250825" y="4724400"/>
            <a:ext cx="7002463" cy="73025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endParaRPr lang="ru-RU">
              <a:solidFill>
                <a:srgbClr val="FFFF75"/>
              </a:solidFill>
              <a:latin typeface="Times New Roman" pitchFamily="18" charset="0"/>
            </a:endParaRPr>
          </a:p>
        </p:txBody>
      </p:sp>
      <p:sp>
        <p:nvSpPr>
          <p:cNvPr id="30750" name="Rectangle 39"/>
          <p:cNvSpPr>
            <a:spLocks noChangeArrowheads="1"/>
          </p:cNvSpPr>
          <p:nvPr/>
        </p:nvSpPr>
        <p:spPr bwMode="auto">
          <a:xfrm>
            <a:off x="7235825" y="4724400"/>
            <a:ext cx="850900" cy="73025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endParaRPr lang="ru-RU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0751" name="Rectangle 40"/>
          <p:cNvSpPr>
            <a:spLocks noChangeArrowheads="1"/>
          </p:cNvSpPr>
          <p:nvPr/>
        </p:nvSpPr>
        <p:spPr bwMode="auto">
          <a:xfrm flipV="1">
            <a:off x="7956550" y="4724400"/>
            <a:ext cx="779463" cy="73025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rot="10800000" lIns="68580" tIns="60960" rIns="68580" bIns="60960" anchor="ctr"/>
          <a:lstStyle/>
          <a:p>
            <a:pPr algn="ctr"/>
            <a:endParaRPr lang="ru-RU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0752" name="Rectangle 41"/>
          <p:cNvSpPr>
            <a:spLocks noChangeArrowheads="1"/>
          </p:cNvSpPr>
          <p:nvPr/>
        </p:nvSpPr>
        <p:spPr bwMode="auto">
          <a:xfrm>
            <a:off x="257175" y="4724400"/>
            <a:ext cx="7015163" cy="344488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Повышение безопасности дорожного движения 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2020-2022 годах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53" name="Rectangle 42"/>
          <p:cNvSpPr>
            <a:spLocks noChangeArrowheads="1"/>
          </p:cNvSpPr>
          <p:nvPr/>
        </p:nvSpPr>
        <p:spPr bwMode="auto">
          <a:xfrm>
            <a:off x="7235825" y="4724400"/>
            <a:ext cx="850900" cy="344488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770,0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54" name="Rectangle 43"/>
          <p:cNvSpPr>
            <a:spLocks noChangeArrowheads="1"/>
          </p:cNvSpPr>
          <p:nvPr/>
        </p:nvSpPr>
        <p:spPr bwMode="auto">
          <a:xfrm>
            <a:off x="8101013" y="4724400"/>
            <a:ext cx="779462" cy="341313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98,5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0755" name="Rectangle 13"/>
          <p:cNvSpPr>
            <a:spLocks noChangeArrowheads="1"/>
          </p:cNvSpPr>
          <p:nvPr/>
        </p:nvSpPr>
        <p:spPr bwMode="auto">
          <a:xfrm>
            <a:off x="260350" y="5300663"/>
            <a:ext cx="7002463" cy="1081087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Развитие, ремонт и содержание сети автомобильных дорог общего пользования местного значения в границах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2017-2022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годы</a:t>
            </a:r>
          </a:p>
        </p:txBody>
      </p:sp>
      <p:sp>
        <p:nvSpPr>
          <p:cNvPr id="30756" name="Rectangle 14"/>
          <p:cNvSpPr>
            <a:spLocks noChangeArrowheads="1"/>
          </p:cNvSpPr>
          <p:nvPr/>
        </p:nvSpPr>
        <p:spPr bwMode="auto">
          <a:xfrm>
            <a:off x="7235825" y="5300663"/>
            <a:ext cx="850900" cy="1081087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13932,1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57" name="Rectangle 15"/>
          <p:cNvSpPr>
            <a:spLocks noChangeArrowheads="1"/>
          </p:cNvSpPr>
          <p:nvPr/>
        </p:nvSpPr>
        <p:spPr bwMode="auto">
          <a:xfrm>
            <a:off x="8113713" y="5300663"/>
            <a:ext cx="779462" cy="1081087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</a:p>
        </p:txBody>
      </p:sp>
      <p:sp>
        <p:nvSpPr>
          <p:cNvPr id="30758" name="Line 30"/>
          <p:cNvSpPr>
            <a:spLocks noChangeShapeType="1"/>
          </p:cNvSpPr>
          <p:nvPr/>
        </p:nvSpPr>
        <p:spPr bwMode="auto">
          <a:xfrm>
            <a:off x="8893175" y="3716338"/>
            <a:ext cx="0" cy="5040312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8B7B9-FDF7-4452-A371-E98229759F32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260350" y="836613"/>
            <a:ext cx="7002463" cy="14414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2000" b="1">
                <a:solidFill>
                  <a:schemeClr val="bg1"/>
                </a:solidFill>
                <a:cs typeface="Times New Roman" pitchFamily="18" charset="0"/>
              </a:rPr>
              <a:t>Муниципальная программа</a:t>
            </a: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7262813" y="836613"/>
            <a:ext cx="850900" cy="14414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тыс. руб.</a:t>
            </a:r>
          </a:p>
          <a:p>
            <a:pPr algn="ctr"/>
            <a:endParaRPr lang="ru-RU" sz="1600" b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8113713" y="836613"/>
            <a:ext cx="779462" cy="14414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% испол-нения</a:t>
            </a:r>
          </a:p>
        </p:txBody>
      </p:sp>
      <p:sp>
        <p:nvSpPr>
          <p:cNvPr id="33797" name="Rectangle 16"/>
          <p:cNvSpPr>
            <a:spLocks noChangeArrowheads="1"/>
          </p:cNvSpPr>
          <p:nvPr/>
        </p:nvSpPr>
        <p:spPr bwMode="auto">
          <a:xfrm>
            <a:off x="260350" y="2276475"/>
            <a:ext cx="7002463" cy="67945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Содействие занятости несовершеннолетних граждан на территории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2021-2023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годы</a:t>
            </a:r>
          </a:p>
        </p:txBody>
      </p:sp>
      <p:sp>
        <p:nvSpPr>
          <p:cNvPr id="33798" name="Rectangle 17"/>
          <p:cNvSpPr>
            <a:spLocks noChangeArrowheads="1"/>
          </p:cNvSpPr>
          <p:nvPr/>
        </p:nvSpPr>
        <p:spPr bwMode="auto">
          <a:xfrm>
            <a:off x="7262813" y="2276475"/>
            <a:ext cx="850900" cy="67945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46,1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799" name="Rectangle 18"/>
          <p:cNvSpPr>
            <a:spLocks noChangeArrowheads="1"/>
          </p:cNvSpPr>
          <p:nvPr/>
        </p:nvSpPr>
        <p:spPr bwMode="auto">
          <a:xfrm>
            <a:off x="8113713" y="2276475"/>
            <a:ext cx="779462" cy="67945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100,0</a:t>
            </a:r>
          </a:p>
        </p:txBody>
      </p:sp>
      <p:sp>
        <p:nvSpPr>
          <p:cNvPr id="33800" name="Rectangle 19"/>
          <p:cNvSpPr>
            <a:spLocks noChangeArrowheads="1"/>
          </p:cNvSpPr>
          <p:nvPr/>
        </p:nvSpPr>
        <p:spPr bwMode="auto">
          <a:xfrm>
            <a:off x="260350" y="5377656"/>
            <a:ext cx="7002463" cy="439738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ВСЕГО</a:t>
            </a:r>
          </a:p>
        </p:txBody>
      </p:sp>
      <p:sp>
        <p:nvSpPr>
          <p:cNvPr id="33801" name="Rectangle 20"/>
          <p:cNvSpPr>
            <a:spLocks noChangeArrowheads="1"/>
          </p:cNvSpPr>
          <p:nvPr/>
        </p:nvSpPr>
        <p:spPr bwMode="auto">
          <a:xfrm>
            <a:off x="7262813" y="5435600"/>
            <a:ext cx="850900" cy="439738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3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189005,5</a:t>
            </a:r>
            <a:endParaRPr lang="ru-RU" sz="13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02" name="Rectangle 21"/>
          <p:cNvSpPr>
            <a:spLocks noChangeArrowheads="1"/>
          </p:cNvSpPr>
          <p:nvPr/>
        </p:nvSpPr>
        <p:spPr bwMode="auto">
          <a:xfrm>
            <a:off x="8113713" y="5435600"/>
            <a:ext cx="779462" cy="439738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97,9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03" name="Line 22"/>
          <p:cNvSpPr>
            <a:spLocks noChangeShapeType="1"/>
          </p:cNvSpPr>
          <p:nvPr/>
        </p:nvSpPr>
        <p:spPr bwMode="auto">
          <a:xfrm>
            <a:off x="7262813" y="836613"/>
            <a:ext cx="0" cy="5040312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4" name="Line 23"/>
          <p:cNvSpPr>
            <a:spLocks noChangeShapeType="1"/>
          </p:cNvSpPr>
          <p:nvPr/>
        </p:nvSpPr>
        <p:spPr bwMode="auto">
          <a:xfrm>
            <a:off x="8113713" y="836613"/>
            <a:ext cx="0" cy="5040312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5" name="Line 24"/>
          <p:cNvSpPr>
            <a:spLocks noChangeShapeType="1"/>
          </p:cNvSpPr>
          <p:nvPr/>
        </p:nvSpPr>
        <p:spPr bwMode="auto">
          <a:xfrm>
            <a:off x="260350" y="2278063"/>
            <a:ext cx="8632825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6" name="Line 25"/>
          <p:cNvSpPr>
            <a:spLocks noChangeShapeType="1"/>
          </p:cNvSpPr>
          <p:nvPr/>
        </p:nvSpPr>
        <p:spPr bwMode="auto">
          <a:xfrm>
            <a:off x="260350" y="3141663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7" name="Line 26"/>
          <p:cNvSpPr>
            <a:spLocks noChangeShapeType="1"/>
          </p:cNvSpPr>
          <p:nvPr/>
        </p:nvSpPr>
        <p:spPr bwMode="auto">
          <a:xfrm>
            <a:off x="260350" y="3811588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8" name="Line 27"/>
          <p:cNvSpPr>
            <a:spLocks noChangeShapeType="1"/>
          </p:cNvSpPr>
          <p:nvPr/>
        </p:nvSpPr>
        <p:spPr bwMode="auto">
          <a:xfrm>
            <a:off x="260350" y="4757738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9" name="Line 28"/>
          <p:cNvSpPr>
            <a:spLocks noChangeShapeType="1"/>
          </p:cNvSpPr>
          <p:nvPr/>
        </p:nvSpPr>
        <p:spPr bwMode="auto">
          <a:xfrm>
            <a:off x="260350" y="5437188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10" name="Line 29"/>
          <p:cNvSpPr>
            <a:spLocks noChangeShapeType="1"/>
          </p:cNvSpPr>
          <p:nvPr/>
        </p:nvSpPr>
        <p:spPr bwMode="auto">
          <a:xfrm>
            <a:off x="260350" y="836613"/>
            <a:ext cx="0" cy="5040312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11" name="Line 31"/>
          <p:cNvSpPr>
            <a:spLocks noChangeShapeType="1"/>
          </p:cNvSpPr>
          <p:nvPr/>
        </p:nvSpPr>
        <p:spPr bwMode="auto">
          <a:xfrm>
            <a:off x="260350" y="836613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26035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ИСПОЛНЕНИЕ МУНИЦИПАЛЬНЫХ ПРОГРАММ В 20</a:t>
            </a:r>
            <a:r>
              <a:rPr lang="ru-RU" sz="2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</a:t>
            </a:r>
            <a:r>
              <a:rPr lang="ru-RU" sz="2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ГОДУ</a:t>
            </a:r>
          </a:p>
        </p:txBody>
      </p:sp>
      <p:sp>
        <p:nvSpPr>
          <p:cNvPr id="33813" name="Rectangle 35"/>
          <p:cNvSpPr>
            <a:spLocks noChangeArrowheads="1"/>
          </p:cNvSpPr>
          <p:nvPr/>
        </p:nvSpPr>
        <p:spPr bwMode="auto">
          <a:xfrm>
            <a:off x="250825" y="2903538"/>
            <a:ext cx="7002463" cy="37941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Молодежь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</a:rPr>
              <a:t>2021-2024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годы</a:t>
            </a:r>
          </a:p>
        </p:txBody>
      </p:sp>
      <p:sp>
        <p:nvSpPr>
          <p:cNvPr id="33814" name="Rectangle 36"/>
          <p:cNvSpPr>
            <a:spLocks noChangeArrowheads="1"/>
          </p:cNvSpPr>
          <p:nvPr/>
        </p:nvSpPr>
        <p:spPr bwMode="auto">
          <a:xfrm>
            <a:off x="7253288" y="2903538"/>
            <a:ext cx="850900" cy="37941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7,9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15" name="Rectangle 37"/>
          <p:cNvSpPr>
            <a:spLocks noChangeArrowheads="1"/>
          </p:cNvSpPr>
          <p:nvPr/>
        </p:nvSpPr>
        <p:spPr bwMode="auto">
          <a:xfrm>
            <a:off x="8104188" y="2903538"/>
            <a:ext cx="779462" cy="37941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</a:p>
        </p:txBody>
      </p:sp>
      <p:sp>
        <p:nvSpPr>
          <p:cNvPr id="33816" name="Rectangle 38"/>
          <p:cNvSpPr>
            <a:spLocks noChangeArrowheads="1"/>
          </p:cNvSpPr>
          <p:nvPr/>
        </p:nvSpPr>
        <p:spPr bwMode="auto">
          <a:xfrm>
            <a:off x="250825" y="3275013"/>
            <a:ext cx="7002463" cy="67310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Обустройство и ремонт контейнерных площадок для сбора ТКО на территории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в 2019-2021 годах</a:t>
            </a:r>
          </a:p>
        </p:txBody>
      </p:sp>
      <p:sp>
        <p:nvSpPr>
          <p:cNvPr id="33817" name="Rectangle 39"/>
          <p:cNvSpPr>
            <a:spLocks noChangeArrowheads="1"/>
          </p:cNvSpPr>
          <p:nvPr/>
        </p:nvSpPr>
        <p:spPr bwMode="auto">
          <a:xfrm>
            <a:off x="7235825" y="3284538"/>
            <a:ext cx="850900" cy="67310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206,3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18" name="Rectangle 40"/>
          <p:cNvSpPr>
            <a:spLocks noChangeArrowheads="1"/>
          </p:cNvSpPr>
          <p:nvPr/>
        </p:nvSpPr>
        <p:spPr bwMode="auto">
          <a:xfrm>
            <a:off x="8104188" y="3275013"/>
            <a:ext cx="779462" cy="67310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100,0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3819" name="Rectangle 38"/>
          <p:cNvSpPr>
            <a:spLocks noChangeArrowheads="1"/>
          </p:cNvSpPr>
          <p:nvPr/>
        </p:nvSpPr>
        <p:spPr bwMode="auto">
          <a:xfrm>
            <a:off x="250825" y="3922713"/>
            <a:ext cx="7002463" cy="67310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3820" name="Rectangle 39"/>
          <p:cNvSpPr>
            <a:spLocks noChangeArrowheads="1"/>
          </p:cNvSpPr>
          <p:nvPr/>
        </p:nvSpPr>
        <p:spPr bwMode="auto">
          <a:xfrm>
            <a:off x="7235825" y="3933825"/>
            <a:ext cx="850900" cy="67310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21" name="Rectangle 40"/>
          <p:cNvSpPr>
            <a:spLocks noChangeArrowheads="1"/>
          </p:cNvSpPr>
          <p:nvPr/>
        </p:nvSpPr>
        <p:spPr bwMode="auto">
          <a:xfrm>
            <a:off x="7907337" y="3948113"/>
            <a:ext cx="985837" cy="64770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3822" name="Rectangle 19"/>
          <p:cNvSpPr>
            <a:spLocks noChangeArrowheads="1"/>
          </p:cNvSpPr>
          <p:nvPr/>
        </p:nvSpPr>
        <p:spPr bwMode="auto">
          <a:xfrm>
            <a:off x="250825" y="4570413"/>
            <a:ext cx="7002463" cy="865187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3823" name="Rectangle 20"/>
          <p:cNvSpPr>
            <a:spLocks noChangeArrowheads="1"/>
          </p:cNvSpPr>
          <p:nvPr/>
        </p:nvSpPr>
        <p:spPr bwMode="auto">
          <a:xfrm>
            <a:off x="7235825" y="4581525"/>
            <a:ext cx="850900" cy="865188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3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</a:t>
            </a:r>
            <a:endParaRPr lang="ru-RU" sz="13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24" name="Rectangle 21"/>
          <p:cNvSpPr>
            <a:spLocks noChangeArrowheads="1"/>
          </p:cNvSpPr>
          <p:nvPr/>
        </p:nvSpPr>
        <p:spPr bwMode="auto">
          <a:xfrm>
            <a:off x="8084671" y="4567730"/>
            <a:ext cx="779462" cy="865187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50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712563"/>
              </p:ext>
            </p:extLst>
          </p:nvPr>
        </p:nvGraphicFramePr>
        <p:xfrm>
          <a:off x="827088" y="1412875"/>
          <a:ext cx="7681912" cy="411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2" name="Лист" r:id="rId3" imgW="7486785" imgH="4114800" progId="Excel.Sheet.8">
                  <p:embed/>
                </p:oleObj>
              </mc:Choice>
              <mc:Fallback>
                <p:oleObj name="Лист" r:id="rId3" imgW="7486785" imgH="4114800" progId="Excel.Sheet.8">
                  <p:embed/>
                  <p:pic>
                    <p:nvPicPr>
                      <p:cNvPr id="0" name="Picture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412875"/>
                        <a:ext cx="7681912" cy="411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35470C-5A39-4D2F-B310-BA26238AB94A}" type="slidenum">
              <a:rPr lang="ru-RU"/>
              <a:pPr>
                <a:defRPr/>
              </a:pPr>
              <a:t>19</a:t>
            </a:fld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45127" y="5570761"/>
            <a:ext cx="1975613" cy="295312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cs typeface="Times New Roman" pitchFamily="18" charset="0"/>
              </a:rPr>
              <a:t>ОБРАЗОВАНИЕ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18272" y="5137373"/>
            <a:ext cx="1835054" cy="367321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cs typeface="Times New Roman" pitchFamily="18" charset="0"/>
              </a:rPr>
              <a:t>КУЛЬТУРА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71405" y="5245323"/>
            <a:ext cx="2160240" cy="504056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cs typeface="Times New Roman" pitchFamily="18" charset="0"/>
              </a:rPr>
              <a:t>ФИЗКУЛЬТУРА И СПОРТ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62666" y="5578698"/>
            <a:ext cx="1955309" cy="504056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cs typeface="Times New Roman" pitchFamily="18" charset="0"/>
              </a:rPr>
              <a:t>СОЦИАЛЬНАЯ ПОЛИТИКА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899592" y="1052736"/>
            <a:ext cx="1368407" cy="50405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тыс.руб.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16216" y="1916832"/>
            <a:ext cx="215900" cy="215900"/>
          </a:xfrm>
          <a:prstGeom prst="rect">
            <a:avLst/>
          </a:prstGeom>
          <a:solidFill>
            <a:srgbClr val="E888D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516216" y="2493095"/>
            <a:ext cx="215900" cy="215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732165" y="1844229"/>
            <a:ext cx="1872208" cy="432643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2400" b="1" dirty="0" smtClean="0">
                <a:solidFill>
                  <a:srgbClr val="222268"/>
                </a:solidFill>
                <a:cs typeface="Times New Roman" pitchFamily="18" charset="0"/>
              </a:rPr>
              <a:t>2020 </a:t>
            </a:r>
            <a:r>
              <a:rPr lang="ru-RU" sz="2400" b="1" dirty="0">
                <a:solidFill>
                  <a:srgbClr val="222268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732165" y="2420293"/>
            <a:ext cx="1800200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2400" b="1" dirty="0" smtClean="0">
                <a:solidFill>
                  <a:srgbClr val="222268"/>
                </a:solidFill>
                <a:cs typeface="Times New Roman" pitchFamily="18" charset="0"/>
              </a:rPr>
              <a:t>20</a:t>
            </a:r>
            <a:r>
              <a:rPr lang="ru-RU" sz="2400" b="1" dirty="0" smtClean="0">
                <a:solidFill>
                  <a:srgbClr val="222268"/>
                </a:solidFill>
                <a:latin typeface="Arial" charset="0"/>
                <a:cs typeface="Times New Roman" pitchFamily="18" charset="0"/>
              </a:rPr>
              <a:t>21</a:t>
            </a:r>
            <a:r>
              <a:rPr lang="ru-RU" sz="2400" b="1" dirty="0" smtClean="0">
                <a:solidFill>
                  <a:srgbClr val="222268"/>
                </a:solidFill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222268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2603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РАСХОДЫ РАЙОННОГО БЮДЖЕТА ПО ОТРАСЛЯМ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СОЦИАЛЬНОЙ СФЕРЫ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2020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-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1052513"/>
            <a:ext cx="8785225" cy="52625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 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Отчет  об  исполнении  бюджета  содержит  данные  об исполнении  бюджета  по  доходам,  расходам  и  источникам  финансирования  дефицита  бюджета  в  соответствии  с бюджетной классификацией Российской Федерации.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Годовой  отчет  об  исполнении  районного бюджета подлежит  рассмотрению представительным органом муниципального образования и утверждению решением представительного органа.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В  отчете  об  исполнении  районного  бюджета  указывается сколько и каких доходов поступило в бюджет за год и куда эти денежные средства были израсходованы.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332656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+mn-cs"/>
              </a:rPr>
              <a:t>Что такое отчет об исполнении районного бюджета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722812-8933-4F4E-A021-067F45942AF7}" type="slidenum">
              <a:rPr lang="ru-RU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4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795500"/>
              </p:ext>
            </p:extLst>
          </p:nvPr>
        </p:nvGraphicFramePr>
        <p:xfrm>
          <a:off x="468313" y="804863"/>
          <a:ext cx="4895850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6" name="Лист" r:id="rId3" imgW="3914843" imgH="2733765" progId="Excel.Sheet.8">
                  <p:embed/>
                </p:oleObj>
              </mc:Choice>
              <mc:Fallback>
                <p:oleObj name="Лист" r:id="rId3" imgW="3914843" imgH="2733765" progId="Excel.Shee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804863"/>
                        <a:ext cx="4895850" cy="310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4ED3D-C535-43E8-BAD7-77209FFD5439}" type="slidenum">
              <a:rPr lang="ru-RU"/>
              <a:pPr>
                <a:defRPr/>
              </a:pPr>
              <a:t>20</a:t>
            </a:fld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4005064"/>
            <a:ext cx="215900" cy="215900"/>
          </a:xfrm>
          <a:prstGeom prst="rect">
            <a:avLst/>
          </a:prstGeom>
          <a:solidFill>
            <a:srgbClr val="FFFF7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20740" y="5724946"/>
            <a:ext cx="215900" cy="215901"/>
          </a:xfrm>
          <a:prstGeom prst="rect">
            <a:avLst/>
          </a:prstGeom>
          <a:solidFill>
            <a:srgbClr val="00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539552" y="3861048"/>
            <a:ext cx="2808312" cy="1152128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>
                <a:solidFill>
                  <a:srgbClr val="222268"/>
                </a:solidFill>
                <a:cs typeface="Times New Roman" pitchFamily="18" charset="0"/>
              </a:rPr>
              <a:t>Общее образование</a:t>
            </a:r>
          </a:p>
          <a:p>
            <a:pPr>
              <a:defRPr/>
            </a:pPr>
            <a:r>
              <a:rPr lang="ru-RU" sz="1400" b="1">
                <a:solidFill>
                  <a:srgbClr val="000000"/>
                </a:solidFill>
                <a:cs typeface="Arial" charset="0"/>
              </a:rPr>
              <a:t>(обеспечение деятельности 8 школ, 2 учреждений доп.образования)</a:t>
            </a:r>
            <a:endParaRPr lang="ru-RU" b="1">
              <a:solidFill>
                <a:srgbClr val="222268"/>
              </a:solidFill>
              <a:cs typeface="Times New Roman" pitchFamily="18" charset="0"/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3437334" y="5456211"/>
            <a:ext cx="3312368" cy="115881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>
                <a:solidFill>
                  <a:srgbClr val="222268"/>
                </a:solidFill>
                <a:cs typeface="Times New Roman" pitchFamily="18" charset="0"/>
              </a:rPr>
              <a:t>Другие вопросы в области образования</a:t>
            </a:r>
          </a:p>
          <a:p>
            <a:pPr>
              <a:defRPr/>
            </a:pPr>
            <a:endParaRPr lang="ru-RU" sz="1400" b="1">
              <a:solidFill>
                <a:srgbClr val="222268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9553" y="5175225"/>
            <a:ext cx="215900" cy="215900"/>
          </a:xfrm>
          <a:prstGeom prst="rect">
            <a:avLst/>
          </a:prstGeom>
          <a:solidFill>
            <a:srgbClr val="85DF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611560" y="5085184"/>
            <a:ext cx="2592288" cy="1152128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>
                <a:solidFill>
                  <a:srgbClr val="222268"/>
                </a:solidFill>
                <a:cs typeface="Times New Roman" pitchFamily="18" charset="0"/>
              </a:rPr>
              <a:t>Дошкольное образование</a:t>
            </a:r>
          </a:p>
          <a:p>
            <a:pPr>
              <a:defRPr/>
            </a:pPr>
            <a:r>
              <a:rPr lang="ru-RU" sz="1400" b="1">
                <a:solidFill>
                  <a:srgbClr val="000000"/>
                </a:solidFill>
                <a:cs typeface="Arial" charset="0"/>
              </a:rPr>
              <a:t>(обеспечение деятельности 4 детских садов)</a:t>
            </a:r>
            <a:endParaRPr lang="ru-RU" sz="1400" b="1">
              <a:solidFill>
                <a:srgbClr val="222268"/>
              </a:solidFill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03848" y="3933056"/>
            <a:ext cx="215900" cy="215900"/>
          </a:xfrm>
          <a:prstGeom prst="rect">
            <a:avLst/>
          </a:prstGeom>
          <a:solidFill>
            <a:srgbClr val="EE79F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Блок-схема: альтернативный процесс 30"/>
          <p:cNvSpPr/>
          <p:nvPr/>
        </p:nvSpPr>
        <p:spPr>
          <a:xfrm>
            <a:off x="3509342" y="3804915"/>
            <a:ext cx="3096344" cy="1008113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Молодежная политика и оздоровление детей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(организация летнего отдыха детей)</a:t>
            </a:r>
          </a:p>
        </p:txBody>
      </p:sp>
      <p:pic>
        <p:nvPicPr>
          <p:cNvPr id="42" name="Picture 3" descr="C:\Документы Алексеевой\БЮДЖЕТ ДЛЯ ГРАЖДАН\бг картинки\бг\648a50e53c93.jpg"/>
          <p:cNvPicPr>
            <a:picLocks noChangeAspect="1" noChangeArrowheads="1"/>
          </p:cNvPicPr>
          <p:nvPr/>
        </p:nvPicPr>
        <p:blipFill>
          <a:blip r:embed="rId5"/>
          <a:srcRect b="4051"/>
          <a:stretch>
            <a:fillRect/>
          </a:stretch>
        </p:blipFill>
        <p:spPr bwMode="auto">
          <a:xfrm>
            <a:off x="6875463" y="1844675"/>
            <a:ext cx="2033587" cy="143986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44" name="Picture 6" descr="C:\Users\Kolobova\Desktop\i.jpg"/>
          <p:cNvPicPr>
            <a:picLocks noChangeAspect="1" noChangeArrowheads="1"/>
          </p:cNvPicPr>
          <p:nvPr/>
        </p:nvPicPr>
        <p:blipFill>
          <a:blip r:embed="rId6"/>
          <a:srcRect l="1143" t="8158" r="13815"/>
          <a:stretch>
            <a:fillRect/>
          </a:stretch>
        </p:blipFill>
        <p:spPr bwMode="auto">
          <a:xfrm>
            <a:off x="6875463" y="5084763"/>
            <a:ext cx="2089150" cy="1622425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45" name="Picture 4" descr="C:\Users\Kolobova\Desktop\iоо.jpg"/>
          <p:cNvPicPr>
            <a:picLocks noChangeAspect="1" noChangeArrowheads="1"/>
          </p:cNvPicPr>
          <p:nvPr/>
        </p:nvPicPr>
        <p:blipFill>
          <a:blip r:embed="rId7">
            <a:lum bright="10000"/>
          </a:blip>
          <a:srcRect/>
          <a:stretch>
            <a:fillRect/>
          </a:stretch>
        </p:blipFill>
        <p:spPr bwMode="auto">
          <a:xfrm>
            <a:off x="6875463" y="3500438"/>
            <a:ext cx="2051050" cy="13668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46" name="Блок-схема: альтернативный процесс 45"/>
          <p:cNvSpPr/>
          <p:nvPr/>
        </p:nvSpPr>
        <p:spPr>
          <a:xfrm>
            <a:off x="5364088" y="1052737"/>
            <a:ext cx="3779912" cy="72008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>
                <a:solidFill>
                  <a:srgbClr val="222268"/>
                </a:solidFill>
                <a:cs typeface="Times New Roman" pitchFamily="18" charset="0"/>
              </a:rPr>
              <a:t>ВСЕГО на образование = </a:t>
            </a:r>
            <a:r>
              <a:rPr lang="ru-RU" sz="2400" b="1" dirty="0" smtClean="0">
                <a:solidFill>
                  <a:srgbClr val="222268"/>
                </a:solidFill>
                <a:latin typeface="Arial" charset="0"/>
                <a:cs typeface="Times New Roman" pitchFamily="18" charset="0"/>
              </a:rPr>
              <a:t>161761,6</a:t>
            </a:r>
            <a:r>
              <a:rPr lang="ru-RU" sz="2400" b="1" dirty="0" smtClean="0">
                <a:solidFill>
                  <a:srgbClr val="222268"/>
                </a:solidFill>
                <a:cs typeface="Times New Roman" pitchFamily="18" charset="0"/>
              </a:rPr>
              <a:t>тыс.руб</a:t>
            </a:r>
            <a:r>
              <a:rPr lang="ru-RU" sz="2400" b="1" dirty="0">
                <a:solidFill>
                  <a:srgbClr val="222268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444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СКОЛЬКО БЮДЖЕТНЫХ СРЕДСТ НАПРАВЛЕНО НА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ОБРАЗОВАНИЕ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  <p:grpSp>
        <p:nvGrpSpPr>
          <p:cNvPr id="32807" name="Прямоугольник 22"/>
          <p:cNvGrpSpPr>
            <a:grpSpLocks/>
          </p:cNvGrpSpPr>
          <p:nvPr/>
        </p:nvGrpSpPr>
        <p:grpSpPr bwMode="auto">
          <a:xfrm>
            <a:off x="3203575" y="4868863"/>
            <a:ext cx="244475" cy="244475"/>
            <a:chOff x="192" y="3283"/>
            <a:chExt cx="154" cy="154"/>
          </a:xfrm>
        </p:grpSpPr>
        <p:pic>
          <p:nvPicPr>
            <p:cNvPr id="32809" name="Прямоугольник 22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3283"/>
              <a:ext cx="154" cy="154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2810" name="Text Box 51"/>
            <p:cNvSpPr txBox="1">
              <a:spLocks noChangeArrowheads="1"/>
            </p:cNvSpPr>
            <p:nvPr/>
          </p:nvSpPr>
          <p:spPr bwMode="auto">
            <a:xfrm>
              <a:off x="204" y="3294"/>
              <a:ext cx="136" cy="1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/>
            </a:p>
          </p:txBody>
        </p:sp>
      </p:grpSp>
      <p:sp>
        <p:nvSpPr>
          <p:cNvPr id="32808" name="Text Box 52"/>
          <p:cNvSpPr txBox="1">
            <a:spLocks noChangeArrowheads="1"/>
          </p:cNvSpPr>
          <p:nvPr/>
        </p:nvSpPr>
        <p:spPr bwMode="auto">
          <a:xfrm>
            <a:off x="3635375" y="4868863"/>
            <a:ext cx="266382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0099"/>
                </a:solidFill>
              </a:rPr>
              <a:t>Дополнительное образование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трелка вправо 24"/>
          <p:cNvSpPr/>
          <p:nvPr/>
        </p:nvSpPr>
        <p:spPr>
          <a:xfrm>
            <a:off x="6286177" y="1645121"/>
            <a:ext cx="504056" cy="36004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6286177" y="2509217"/>
            <a:ext cx="504056" cy="36004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B5B34-D875-4DEA-8604-F3423905C53F}" type="slidenum">
              <a:rPr lang="ru-RU"/>
              <a:pPr>
                <a:defRPr/>
              </a:pPr>
              <a:t>21</a:t>
            </a:fld>
            <a:endParaRPr lang="ru-RU"/>
          </a:p>
        </p:txBody>
      </p:sp>
      <p:graphicFrame>
        <p:nvGraphicFramePr>
          <p:cNvPr id="35878" name="Group 38"/>
          <p:cNvGraphicFramePr>
            <a:graphicFrameLocks noGrp="1"/>
          </p:cNvGraphicFramePr>
          <p:nvPr/>
        </p:nvGraphicFramePr>
        <p:xfrm>
          <a:off x="395288" y="1125538"/>
          <a:ext cx="5616575" cy="2159000"/>
        </p:xfrm>
        <a:graphic>
          <a:graphicData uri="http://schemas.openxmlformats.org/drawingml/2006/table">
            <a:tbl>
              <a:tblPr/>
              <a:tblGrid>
                <a:gridCol w="5616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Обеспечение деятельности 1 учреждения культуры, реализация мероприятий в сфере культуры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Реализация мероприятий в сфере физической культуры и спорта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879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834476"/>
              </p:ext>
            </p:extLst>
          </p:nvPr>
        </p:nvGraphicFramePr>
        <p:xfrm>
          <a:off x="7019925" y="1125538"/>
          <a:ext cx="1584325" cy="2159001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1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9304,2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1568,5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5864" name="Picture 40" descr="DK"/>
          <p:cNvPicPr>
            <a:picLocks noChangeAspect="1" noChangeArrowheads="1"/>
          </p:cNvPicPr>
          <p:nvPr/>
        </p:nvPicPr>
        <p:blipFill>
          <a:blip r:embed="rId2"/>
          <a:srcRect b="34962"/>
          <a:stretch>
            <a:fillRect/>
          </a:stretch>
        </p:blipFill>
        <p:spPr bwMode="auto">
          <a:xfrm>
            <a:off x="1404938" y="3429000"/>
            <a:ext cx="64801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4445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СКОЛЬКО БЮДЖЕТНЫХ СРЕДСТ НАПРАВЛЕНО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ИЗ РАЙОННОГО БЮДЖЕТА НА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КУЛЬТУРУ И СПОРТ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malunki.com.ua/images/Dec/03/fbe885a3cdebba96508382056359d492/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4872" r="18723"/>
          <a:stretch>
            <a:fillRect/>
          </a:stretch>
        </p:blipFill>
        <p:spPr bwMode="auto">
          <a:xfrm>
            <a:off x="827584" y="2348880"/>
            <a:ext cx="2091146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022FA3-3660-496C-9316-85DDD54317F9}" type="slidenum">
              <a:rPr lang="ru-RU"/>
              <a:pPr>
                <a:defRPr/>
              </a:pPr>
              <a:t>22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1052736"/>
            <a:ext cx="5904656" cy="86409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Осуществление полномочий по выплате единовременного пособия при всех формах устройства детей, лишенных родительского попечения, в семью = </a:t>
            </a:r>
            <a:r>
              <a:rPr lang="ru-RU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18,9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59832" y="6021288"/>
            <a:ext cx="5904656" cy="720080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Компенсация части родительской платы за содержание ребенка в ДДУ  = </a:t>
            </a:r>
            <a:r>
              <a:rPr lang="ru-RU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813,5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45557" y="2015828"/>
            <a:ext cx="5904656" cy="864095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Новогодние подарки детям, находящихся под опекой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 = </a:t>
            </a:r>
            <a:r>
              <a:rPr lang="ru-RU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11,3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45557" y="2905894"/>
            <a:ext cx="5904656" cy="122413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Осуществление социальных выплат на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содержание ребенка в семье опекуна и приемной семье, а также вознаграждение, причитающееся приемному родителю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3910,2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29483" y="4216681"/>
            <a:ext cx="5904656" cy="1728192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Осуществление полномочий по обеспечению детей-сирот и детей, оставшихся без попечения родителей, жилыми помещениями, проведение ремонта жилых помещений, собственниками которых являются дети-сироты и дети, оставшиеся без попечения родителей = </a:t>
            </a:r>
            <a:r>
              <a:rPr lang="ru-RU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2210,8 </a:t>
            </a:r>
            <a:r>
              <a:rPr lang="ru-RU" dirty="0" err="1" smtClean="0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:\Users\Kolobova\Desktop\i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6896" b="6752"/>
          <a:stretch>
            <a:fillRect/>
          </a:stretch>
        </p:blipFill>
        <p:spPr bwMode="auto">
          <a:xfrm>
            <a:off x="179512" y="1124744"/>
            <a:ext cx="1944217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Kolobova\Desktop\в.jpg"/>
          <p:cNvPicPr>
            <a:picLocks noChangeAspect="1" noChangeArrowheads="1"/>
          </p:cNvPicPr>
          <p:nvPr/>
        </p:nvPicPr>
        <p:blipFill>
          <a:blip r:embed="rId4" cstate="print"/>
          <a:srcRect l="12903" b="14779"/>
          <a:stretch>
            <a:fillRect/>
          </a:stretch>
        </p:blipFill>
        <p:spPr bwMode="auto">
          <a:xfrm>
            <a:off x="179512" y="3789040"/>
            <a:ext cx="1944216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3" descr="C:\Users\Kolobova\Desktop\18150_large.jp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 r="3718"/>
          <a:stretch>
            <a:fillRect/>
          </a:stretch>
        </p:blipFill>
        <p:spPr bwMode="auto">
          <a:xfrm>
            <a:off x="900113" y="5157788"/>
            <a:ext cx="1943100" cy="14398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444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ОСНОВНЫЕ НАПРАВЛЕНИЯ РАСХОДОВАНИЯ БЮДЖЕТНЫХ СРЕДСТ НА СОЦИАЛЬНУЮ ПОЛИТИКУ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 стрелкой 19"/>
          <p:cNvCxnSpPr>
            <a:endCxn id="0" idx="0"/>
          </p:cNvCxnSpPr>
          <p:nvPr/>
        </p:nvCxnSpPr>
        <p:spPr>
          <a:xfrm flipH="1">
            <a:off x="1476375" y="4292600"/>
            <a:ext cx="431800" cy="649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0" idx="0"/>
          </p:cNvCxnSpPr>
          <p:nvPr/>
        </p:nvCxnSpPr>
        <p:spPr>
          <a:xfrm>
            <a:off x="3132138" y="4221163"/>
            <a:ext cx="323850" cy="720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73" name="Picture 1" descr="C:\Users\Kolobova\Desktop\бенз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99" y="1127919"/>
            <a:ext cx="4355975" cy="3382820"/>
          </a:xfrm>
          <a:prstGeom prst="roundRect">
            <a:avLst/>
          </a:prstGeom>
          <a:noFill/>
          <a:effectLst>
            <a:softEdge rad="63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40038" y="4957043"/>
            <a:ext cx="2160463" cy="1656184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Содержание дорог =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770,0</a:t>
            </a:r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3040" y="3356992"/>
            <a:ext cx="4320480" cy="108012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cs typeface="Times New Roman" pitchFamily="18" charset="0"/>
              </a:rPr>
              <a:t>Поступившие в </a:t>
            </a:r>
            <a:r>
              <a:rPr lang="ru-RU" sz="2400" b="1" i="1" dirty="0" smtClean="0">
                <a:solidFill>
                  <a:schemeClr val="tx1"/>
                </a:solidFill>
                <a:cs typeface="Times New Roman" pitchFamily="18" charset="0"/>
              </a:rPr>
              <a:t>20</a:t>
            </a:r>
            <a:r>
              <a:rPr lang="ru-RU" sz="2400" b="1" i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21</a:t>
            </a:r>
            <a:r>
              <a:rPr lang="ru-RU" sz="24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chemeClr val="tx1"/>
                </a:solidFill>
                <a:cs typeface="Times New Roman" pitchFamily="18" charset="0"/>
              </a:rPr>
              <a:t>году акцизы на нефтепродукты направлены на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55776" y="4941168"/>
            <a:ext cx="1800200" cy="1656184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Ремонт дорог = </a:t>
            </a:r>
            <a:r>
              <a:rPr lang="ru-RU" sz="24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13932,1</a:t>
            </a:r>
            <a:endParaRPr lang="ru-RU" sz="2400" b="1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  <a:p>
            <a:pPr algn="ctr"/>
            <a:r>
              <a:rPr lang="ru-RU" sz="2400" b="1" dirty="0" err="1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. 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CBDC-8FB4-499B-B7E8-226BDEE0D5A3}" type="slidenum">
              <a:rPr lang="ru-RU"/>
              <a:pPr>
                <a:defRPr/>
              </a:pPr>
              <a:t>23</a:t>
            </a:fld>
            <a:endParaRPr lang="ru-RU"/>
          </a:p>
        </p:txBody>
      </p:sp>
      <p:pic>
        <p:nvPicPr>
          <p:cNvPr id="37902" name="Picture 8" descr="C:\Users\Ryjova\Desktop\km_11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6011863" y="4059238"/>
            <a:ext cx="2881312" cy="21066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7903" name="Picture 7" descr="C:\Users\Ryjova\Desktop\i.jp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5364163" y="1125538"/>
            <a:ext cx="2916237" cy="1943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444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ИСПОЛЬЗОВАНИЕ СРЕДСТ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ДОРОЖНОГО ФОНДА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6A27CE-9812-4241-A986-D8A8A9B01295}" type="slidenum">
              <a:rPr lang="ru-RU"/>
              <a:pPr>
                <a:defRPr/>
              </a:pPr>
              <a:t>24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5385" y="1043781"/>
            <a:ext cx="3036710" cy="151130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Дотация на выравнивание бюджетной обеспеченности поселений = </a:t>
            </a:r>
            <a:r>
              <a:rPr lang="ru-RU" sz="16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2851,7</a:t>
            </a: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93103" y="1262567"/>
            <a:ext cx="4934017" cy="1077443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Субвенции на осуществление государственных полномочий РФ по первичному воинскому учету = </a:t>
            </a:r>
            <a:r>
              <a:rPr lang="ru-RU" sz="16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695,4</a:t>
            </a: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93103" y="811196"/>
            <a:ext cx="4934017" cy="1743885"/>
          </a:xfrm>
          <a:prstGeom prst="roundRect">
            <a:avLst>
              <a:gd name="adj" fmla="val 33393"/>
            </a:avLst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84019" y="4744194"/>
            <a:ext cx="1317467" cy="576064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b="1">
              <a:solidFill>
                <a:srgbClr val="17375E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64288" y="2420888"/>
            <a:ext cx="1317467" cy="576064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b="1">
              <a:solidFill>
                <a:srgbClr val="17375E"/>
              </a:solidFill>
              <a:latin typeface="Arial" charset="0"/>
              <a:cs typeface="Times New Roman" pitchFamily="18" charset="0"/>
            </a:endParaRPr>
          </a:p>
        </p:txBody>
      </p:sp>
      <p:graphicFrame>
        <p:nvGraphicFramePr>
          <p:cNvPr id="38936" name="Objec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485865"/>
              </p:ext>
            </p:extLst>
          </p:nvPr>
        </p:nvGraphicFramePr>
        <p:xfrm>
          <a:off x="1490663" y="2470150"/>
          <a:ext cx="4921250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7" name="Лист" r:id="rId3" imgW="3686243" imgH="2314575" progId="Excel.Sheet.8">
                  <p:embed/>
                </p:oleObj>
              </mc:Choice>
              <mc:Fallback>
                <p:oleObj name="Лист" r:id="rId3" imgW="3686243" imgH="2314575" progId="Excel.Sheet.8">
                  <p:embed/>
                  <p:pic>
                    <p:nvPicPr>
                      <p:cNvPr id="0" name="Picture 24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0663" y="2470150"/>
                        <a:ext cx="4921250" cy="300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3900779" y="4944670"/>
            <a:ext cx="5714893" cy="132274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Прямая соединительная линия 14"/>
          <p:cNvSpPr/>
          <p:nvPr/>
        </p:nvSpPr>
        <p:spPr>
          <a:xfrm flipH="1">
            <a:off x="4500563" y="2060575"/>
            <a:ext cx="503237" cy="6477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ая соединительная линия 15"/>
          <p:cNvSpPr/>
          <p:nvPr/>
        </p:nvSpPr>
        <p:spPr>
          <a:xfrm flipH="1" flipV="1">
            <a:off x="1763713" y="2205038"/>
            <a:ext cx="431800" cy="158432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5940425" y="3860800"/>
            <a:ext cx="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444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ФИНАНСОВАЯ ПОМОЩЬ БЮДЖЕТАМ ПОСЕЛЕНИЙ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 rot="10800000" flipV="1">
            <a:off x="4211959" y="4992330"/>
            <a:ext cx="3109534" cy="127508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Иные 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межбюджетные трансферты, передаваемые поселениям для решения вопросов местного </a:t>
            </a: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значений 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= </a:t>
            </a:r>
            <a:r>
              <a:rPr lang="ru-RU" sz="16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2165,3 </a:t>
            </a:r>
            <a:r>
              <a:rPr lang="ru-RU" sz="1600" b="1" dirty="0" err="1" smtClean="0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8" name="Прямая соединительная линия 17"/>
          <p:cNvSpPr/>
          <p:nvPr/>
        </p:nvSpPr>
        <p:spPr>
          <a:xfrm flipH="1">
            <a:off x="5003800" y="4231900"/>
            <a:ext cx="503237" cy="6477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7E5F32-5994-4E5B-8B69-2B6FC6D65984}" type="slidenum">
              <a:rPr lang="ru-RU"/>
              <a:pPr>
                <a:defRPr/>
              </a:pPr>
              <a:t>25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836712"/>
            <a:ext cx="4032448" cy="2585323"/>
          </a:xfrm>
          <a:prstGeom prst="rect">
            <a:avLst/>
          </a:prstGeom>
          <a:noFill/>
          <a:effectLst>
            <a:softEdge rad="317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РАЗРАБОТЧИК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Финансовый отдел администрации </a:t>
            </a:r>
            <a:endParaRPr lang="en-US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Хотынецкого района</a:t>
            </a:r>
          </a:p>
          <a:p>
            <a:pPr algn="ctr">
              <a:defRPr/>
            </a:pPr>
            <a:endParaRPr lang="ru-RU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ВЫШЕСТОЯЩИЙ ОРГАН</a:t>
            </a:r>
            <a:endParaRPr lang="en-US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Администрация Хотынецкого района</a:t>
            </a:r>
            <a:endParaRPr lang="en-US" b="1">
              <a:solidFill>
                <a:schemeClr val="tx1"/>
              </a:solidFill>
            </a:endParaRPr>
          </a:p>
          <a:p>
            <a:pPr algn="ctr">
              <a:defRPr/>
            </a:pPr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88640"/>
            <a:ext cx="9144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+mn-cs"/>
              </a:rPr>
              <a:t>Контактная информация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837574"/>
            <a:ext cx="4032448" cy="2556039"/>
          </a:xfrm>
          <a:prstGeom prst="rect">
            <a:avLst/>
          </a:prstGeom>
          <a:noFill/>
          <a:effectLst>
            <a:softEdge rad="317500"/>
          </a:effec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tx1"/>
                </a:solidFill>
              </a:rPr>
              <a:t>МЕСТОНАХОЖДЕНИЕ</a:t>
            </a:r>
          </a:p>
          <a:p>
            <a:pPr algn="ctr"/>
            <a:r>
              <a:rPr lang="ru-RU" b="1">
                <a:solidFill>
                  <a:schemeClr val="tx1"/>
                </a:solidFill>
              </a:rPr>
              <a:t>Орловская область, пгт.Хотынец, ул.Ленина, д.40</a:t>
            </a:r>
            <a:endParaRPr lang="en-US" b="1">
              <a:solidFill>
                <a:schemeClr val="tx1"/>
              </a:solidFill>
            </a:endParaRPr>
          </a:p>
          <a:p>
            <a:pPr algn="ctr"/>
            <a:endParaRPr lang="ru-RU" b="1">
              <a:solidFill>
                <a:schemeClr val="tx1"/>
              </a:solidFill>
            </a:endParaRPr>
          </a:p>
          <a:p>
            <a:pPr algn="ctr"/>
            <a:r>
              <a:rPr lang="ru-RU" b="1">
                <a:solidFill>
                  <a:schemeClr val="tx1"/>
                </a:solidFill>
              </a:rPr>
              <a:t>КОНТАКТНЫЙ ТЕЛЕФОН</a:t>
            </a:r>
            <a:r>
              <a:rPr lang="en-US" b="1">
                <a:solidFill>
                  <a:schemeClr val="tx1"/>
                </a:solidFill>
              </a:rPr>
              <a:t>/</a:t>
            </a:r>
            <a:r>
              <a:rPr lang="ru-RU" b="1">
                <a:solidFill>
                  <a:schemeClr val="tx1"/>
                </a:solidFill>
              </a:rPr>
              <a:t>ФАКС</a:t>
            </a:r>
            <a:endParaRPr lang="en-US" b="1">
              <a:solidFill>
                <a:schemeClr val="tx1"/>
              </a:solidFill>
            </a:endParaRPr>
          </a:p>
          <a:p>
            <a:pPr algn="ctr"/>
            <a:r>
              <a:rPr lang="ru-RU" b="1">
                <a:solidFill>
                  <a:schemeClr val="tx1"/>
                </a:solidFill>
              </a:rPr>
              <a:t>8(48642)</a:t>
            </a:r>
            <a:r>
              <a:rPr lang="ru-RU" b="1">
                <a:solidFill>
                  <a:schemeClr val="tx1"/>
                </a:solidFill>
                <a:latin typeface="Arial" charset="0"/>
              </a:rPr>
              <a:t>21037</a:t>
            </a:r>
            <a:r>
              <a:rPr lang="ru-RU" b="1">
                <a:solidFill>
                  <a:schemeClr val="tx1"/>
                </a:solidFill>
              </a:rPr>
              <a:t>  8(48642)21111</a:t>
            </a:r>
          </a:p>
          <a:p>
            <a:pPr algn="ctr"/>
            <a:endParaRPr lang="ru-RU" b="1">
              <a:solidFill>
                <a:schemeClr val="tx1"/>
              </a:solidFill>
            </a:endParaRPr>
          </a:p>
          <a:p>
            <a:pPr algn="ctr"/>
            <a:r>
              <a:rPr lang="ru-RU" b="1">
                <a:solidFill>
                  <a:schemeClr val="tx1"/>
                </a:solidFill>
              </a:rPr>
              <a:t>АДРЕС ЭЛЕКТРОННОЙ ПОЧТЫ</a:t>
            </a:r>
          </a:p>
          <a:p>
            <a:pPr algn="ctr"/>
            <a:r>
              <a:rPr lang="en-US" b="1">
                <a:solidFill>
                  <a:schemeClr val="tx1"/>
                </a:solidFill>
              </a:rPr>
              <a:t>hotfinansy@hot.orel.ru</a:t>
            </a:r>
            <a:endParaRPr lang="ru-RU" b="1">
              <a:solidFill>
                <a:schemeClr val="tx1"/>
              </a:solidFill>
            </a:endParaRPr>
          </a:p>
        </p:txBody>
      </p:sp>
      <p:pic>
        <p:nvPicPr>
          <p:cNvPr id="39945" name="Picture 11" descr="ADM"/>
          <p:cNvPicPr>
            <a:picLocks noChangeAspect="1" noChangeArrowheads="1"/>
          </p:cNvPicPr>
          <p:nvPr/>
        </p:nvPicPr>
        <p:blipFill>
          <a:blip r:embed="rId2"/>
          <a:srcRect t="15466" b="29378"/>
          <a:stretch>
            <a:fillRect/>
          </a:stretch>
        </p:blipFill>
        <p:spPr bwMode="auto">
          <a:xfrm>
            <a:off x="395288" y="3357563"/>
            <a:ext cx="842486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дом из дене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2627313" cy="234632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2" name="Содержимое 4"/>
          <p:cNvSpPr txBox="1">
            <a:spLocks/>
          </p:cNvSpPr>
          <p:nvPr/>
        </p:nvSpPr>
        <p:spPr>
          <a:xfrm>
            <a:off x="2915816" y="1412776"/>
            <a:ext cx="5544319" cy="1532334"/>
          </a:xfrm>
          <a:prstGeom prst="roundRect">
            <a:avLst/>
          </a:prstGeom>
          <a:solidFill>
            <a:srgbClr val="0070C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800" b="1">
                <a:solidFill>
                  <a:schemeClr val="bg1"/>
                </a:solidFill>
                <a:cs typeface="Times New Roman" pitchFamily="18" charset="0"/>
              </a:rPr>
              <a:t>	Консолидированный бюджет </a:t>
            </a:r>
            <a:r>
              <a:rPr lang="ru-RU" sz="28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Хотынецкого муниципального</a:t>
            </a:r>
            <a:r>
              <a:rPr lang="ru-RU" sz="2800" b="1">
                <a:solidFill>
                  <a:schemeClr val="bg1"/>
                </a:solidFill>
                <a:cs typeface="Times New Roman" pitchFamily="18" charset="0"/>
              </a:rPr>
              <a:t> района</a:t>
            </a:r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539552" y="4149080"/>
            <a:ext cx="2160240" cy="1800200"/>
          </a:xfrm>
          <a:prstGeom prst="flowChartAlternateProcess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005392"/>
                </a:solidFill>
                <a:latin typeface="Arial" charset="0"/>
                <a:cs typeface="Arial" charset="0"/>
              </a:rPr>
              <a:t>Бюджет Хотынецкого района</a:t>
            </a: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3491880" y="3789040"/>
            <a:ext cx="5328592" cy="2592288"/>
          </a:xfrm>
          <a:prstGeom prst="flowChartAlternateProcess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005392"/>
                </a:solidFill>
                <a:latin typeface="Arial" charset="0"/>
                <a:cs typeface="Arial" charset="0"/>
              </a:rPr>
              <a:t>Бюджеты поселений Хотынецкого района:</a:t>
            </a:r>
          </a:p>
          <a:p>
            <a:pPr algn="just">
              <a:defRPr/>
            </a:pPr>
            <a:r>
              <a:rPr lang="ru-RU" b="1">
                <a:solidFill>
                  <a:srgbClr val="005392"/>
                </a:solidFill>
                <a:latin typeface="Arial" charset="0"/>
                <a:cs typeface="Arial" charset="0"/>
              </a:rPr>
              <a:t>городское поселение Хотынец, Аболмасовское с/п, Алехинское с/п, Богородицкое с/п, Ильинское с/п, Краснорябинское с/п, Меловское с/п, Студеновское с/п, Хотимль-Кузменковское с/п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flipH="1">
            <a:off x="2195513" y="2924175"/>
            <a:ext cx="1439862" cy="1225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948488" y="2924175"/>
            <a:ext cx="719137" cy="865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397" name="Text Box 15"/>
          <p:cNvSpPr txBox="1">
            <a:spLocks noChangeArrowheads="1"/>
          </p:cNvSpPr>
          <p:nvPr/>
        </p:nvSpPr>
        <p:spPr bwMode="auto">
          <a:xfrm>
            <a:off x="827088" y="260350"/>
            <a:ext cx="7632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>
                <a:solidFill>
                  <a:srgbClr val="000099"/>
                </a:solidFill>
                <a:latin typeface="Verdana" pitchFamily="34" charset="0"/>
              </a:rPr>
              <a:t>БЮДЖЕТНАЯ СИСТЕМА ХОТЫНЕЦКОГО МУНИЦИПАЛЬНОГО РАЙОНА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+mn-cs"/>
              </a:rPr>
              <a:t>Из чего складываются доходы бюджета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17410" name="Прямоугольник 3"/>
          <p:cNvSpPr>
            <a:spLocks noChangeArrowheads="1"/>
          </p:cNvSpPr>
          <p:nvPr/>
        </p:nvSpPr>
        <p:spPr bwMode="auto">
          <a:xfrm>
            <a:off x="611188" y="2565400"/>
            <a:ext cx="3006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411" name="Прямоугольник 5"/>
          <p:cNvSpPr>
            <a:spLocks noChangeArrowheads="1"/>
          </p:cNvSpPr>
          <p:nvPr/>
        </p:nvSpPr>
        <p:spPr bwMode="auto">
          <a:xfrm>
            <a:off x="0" y="90805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tx1"/>
                </a:solidFill>
                <a:latin typeface="Arial" charset="0"/>
              </a:rPr>
              <a:t>Доходы бюджета – безвозмездные и безвозвратные поступления </a:t>
            </a:r>
          </a:p>
          <a:p>
            <a:pPr algn="ctr"/>
            <a:r>
              <a:rPr lang="ru-RU" sz="2000" b="1">
                <a:solidFill>
                  <a:schemeClr val="tx1"/>
                </a:solidFill>
                <a:latin typeface="Arial" charset="0"/>
              </a:rPr>
              <a:t>денежных средств в бюджет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4" y="1844824"/>
            <a:ext cx="2808312" cy="4752528"/>
          </a:xfrm>
          <a:prstGeom prst="roundRect">
            <a:avLst/>
          </a:prstGeom>
          <a:solidFill>
            <a:srgbClr val="43CE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Налоговые доходы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Поступления от уплаты налогов, установленных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Налоговым кодексом РФ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(земельный налог,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налог на доходы физических лиц,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налог на имущество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физических лиц, акцизы и др.)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12160" y="1844824"/>
            <a:ext cx="2987824" cy="4752528"/>
          </a:xfrm>
          <a:prstGeom prst="roundRect">
            <a:avLst/>
          </a:prstGeom>
          <a:solidFill>
            <a:srgbClr val="43CE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Безвозмездные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поступления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Поступления от других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бюджетов бюджетной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системы, граждан 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организаций (межбюд-жетные поступления из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федерального и областного бюджетов 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виде дотаций, субвенций,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субсидий,  поступления от  юридических 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физических лиц, кроме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налоговых и неналоговых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доходов)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59832" y="1844824"/>
            <a:ext cx="2808312" cy="4752528"/>
          </a:xfrm>
          <a:prstGeom prst="roundRect">
            <a:avLst/>
          </a:prstGeom>
          <a:solidFill>
            <a:srgbClr val="43CE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sz="1600" b="1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600" b="1">
                <a:solidFill>
                  <a:schemeClr val="tx1"/>
                </a:solidFill>
                <a:latin typeface="Arial" charset="0"/>
                <a:cs typeface="Arial" charset="0"/>
              </a:rPr>
              <a:t>Неналоговые доходы </a:t>
            </a:r>
          </a:p>
          <a:p>
            <a:pPr algn="ctr">
              <a:defRPr/>
            </a:pPr>
            <a:endParaRPr lang="ru-RU" sz="16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Поступления от уплаты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пошлин и сборов,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установленных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законодательством РФ,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доходы от использования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государственного (муниципального)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имущества, плата за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негативное воздействие на окружающую среду, 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штрафы за нарушение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законодательства и др.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C5331-E63B-4003-9670-0A29409BD9AA}" type="slidenum">
              <a:rPr lang="ru-RU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+mn-cs"/>
              </a:rPr>
              <a:t>Распределение расходов по основным функциям органов местного самоуправления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D5DFBF-0B23-4DF5-B6E7-E5A71DCBC4D9}" type="slidenum">
              <a:rPr lang="ru-RU"/>
              <a:pPr>
                <a:defRPr/>
              </a:pPr>
              <a:t>5</a:t>
            </a:fld>
            <a:endParaRPr lang="ru-RU"/>
          </a:p>
        </p:txBody>
      </p:sp>
      <p:sp>
        <p:nvSpPr>
          <p:cNvPr id="18435" name="Прямоугольник 9"/>
          <p:cNvSpPr>
            <a:spLocks noChangeArrowheads="1"/>
          </p:cNvSpPr>
          <p:nvPr/>
        </p:nvSpPr>
        <p:spPr bwMode="auto">
          <a:xfrm>
            <a:off x="188913" y="1052513"/>
            <a:ext cx="87757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b="1">
                <a:solidFill>
                  <a:schemeClr val="tx1"/>
                </a:solidFill>
                <a:cs typeface="Times New Roman" pitchFamily="18" charset="0"/>
              </a:rPr>
              <a:t>Расходы бюджета </a:t>
            </a:r>
            <a:r>
              <a:rPr lang="ru-RU">
                <a:solidFill>
                  <a:schemeClr val="tx1"/>
                </a:solidFill>
                <a:cs typeface="Times New Roman" pitchFamily="18" charset="0"/>
              </a:rPr>
              <a:t>– выплачиваемые из бюджета денежные средства, за исключением средств, являющихся источниками финансирования дефицита бюджета. </a:t>
            </a:r>
          </a:p>
          <a:p>
            <a:pPr algn="just">
              <a:buFont typeface="Wingdings" pitchFamily="2" charset="2"/>
              <a:buChar char="v"/>
            </a:pPr>
            <a:r>
              <a:rPr lang="ru-RU">
                <a:solidFill>
                  <a:schemeClr val="tx1"/>
                </a:solidFill>
                <a:cs typeface="Times New Roman" pitchFamily="18" charset="0"/>
              </a:rPr>
              <a:t>Формирование расходов осуществляется в соответствии с расходными обязательствами, законодательно закрепленными за соответствующими уровнями бюджетов.</a:t>
            </a:r>
          </a:p>
          <a:p>
            <a:pPr algn="just">
              <a:buFont typeface="Wingdings" pitchFamily="2" charset="2"/>
              <a:buChar char="v"/>
            </a:pPr>
            <a:r>
              <a:rPr lang="ru-RU">
                <a:solidFill>
                  <a:schemeClr val="tx1"/>
                </a:solidFill>
                <a:cs typeface="Times New Roman" pitchFamily="18" charset="0"/>
              </a:rPr>
              <a:t>Расходы формируются по разделам (подразделам), по ведомствам, по муниципальным программам.</a:t>
            </a:r>
          </a:p>
          <a:p>
            <a:pPr algn="ctr"/>
            <a:endParaRPr lang="ru-RU" sz="800" b="1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r>
              <a:rPr lang="ru-RU" sz="2000" b="1">
                <a:solidFill>
                  <a:schemeClr val="tx1"/>
                </a:solidFill>
                <a:cs typeface="Times New Roman" pitchFamily="18" charset="0"/>
              </a:rPr>
              <a:t>НАПРАВЛЕНИЯ РАСХОДОВ БЮДЖЕТА </a:t>
            </a:r>
            <a:endParaRPr lang="ru-RU" sz="200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8436" name="Прямоугольник 22"/>
          <p:cNvPicPr>
            <a:picLocks noChangeArrowheads="1"/>
          </p:cNvPicPr>
          <p:nvPr/>
        </p:nvPicPr>
        <p:blipFill>
          <a:blip r:embed="rId2"/>
          <a:srcRect r="18813"/>
          <a:stretch>
            <a:fillRect/>
          </a:stretch>
        </p:blipFill>
        <p:spPr bwMode="auto">
          <a:xfrm>
            <a:off x="658813" y="4437063"/>
            <a:ext cx="708660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8" descr="nrb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716338"/>
            <a:ext cx="719296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9" descr="nrb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0650" y="3716338"/>
            <a:ext cx="79216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Прямоугольник 22"/>
          <p:cNvPicPr>
            <a:picLocks noChangeArrowheads="1"/>
          </p:cNvPicPr>
          <p:nvPr/>
        </p:nvPicPr>
        <p:blipFill>
          <a:blip r:embed="rId2"/>
          <a:srcRect l="91663"/>
          <a:stretch>
            <a:fillRect/>
          </a:stretch>
        </p:blipFill>
        <p:spPr bwMode="auto">
          <a:xfrm>
            <a:off x="7766050" y="4437063"/>
            <a:ext cx="727075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23038E-7A64-4E83-905A-2F6D69D70A51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4" name="Прямоугольник 8"/>
          <p:cNvSpPr>
            <a:spLocks noChangeArrowheads="1"/>
          </p:cNvSpPr>
          <p:nvPr/>
        </p:nvSpPr>
        <p:spPr bwMode="auto">
          <a:xfrm>
            <a:off x="0" y="10525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Сбалансированность бюджета по доходам и расходам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основополагающее требование, предъявляемое к органам, составляющим и утверждающим бюджет</a:t>
            </a:r>
          </a:p>
        </p:txBody>
      </p:sp>
      <p:graphicFrame>
        <p:nvGraphicFramePr>
          <p:cNvPr id="19472" name="Object 16"/>
          <p:cNvGraphicFramePr>
            <a:graphicFrameLocks noGrp="1"/>
          </p:cNvGraphicFramePr>
          <p:nvPr/>
        </p:nvGraphicFramePr>
        <p:xfrm>
          <a:off x="5457825" y="1649413"/>
          <a:ext cx="3001963" cy="278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4" r:id="rId3" imgW="3005588" imgH="2786113" progId="Excel.Sheet.8">
                  <p:embed/>
                </p:oleObj>
              </mc:Choice>
              <mc:Fallback>
                <p:oleObj r:id="rId3" imgW="3005588" imgH="2786113" progId="Excel.Sheet.8">
                  <p:embed/>
                  <p:pic>
                    <p:nvPicPr>
                      <p:cNvPr id="0" name="Picture 1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7825" y="1649413"/>
                        <a:ext cx="3001963" cy="278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39750" y="4411663"/>
            <a:ext cx="4103688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ДЕФИЦИТ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В случае превышения расходов над доходами образуется дефицит бюджета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(необходимы источники покрытия дефицита, можно например использовать остатки средств или привлечь средства в долг)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32363" y="4508500"/>
            <a:ext cx="38608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ПРОФИЦИТ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В случае превышения доходов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над расходами образуется профицит  бюджета (можно накапливать резервы, погашать имеющиеся долги)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+mn-cs"/>
              </a:rPr>
              <a:t>Сбалансированность бюджета по доходам и расходам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+mn-cs"/>
            </a:endParaRPr>
          </a:p>
        </p:txBody>
      </p:sp>
      <p:graphicFrame>
        <p:nvGraphicFramePr>
          <p:cNvPr id="19473" name="Object 17"/>
          <p:cNvGraphicFramePr>
            <a:graphicFrameLocks noGrp="1"/>
          </p:cNvGraphicFramePr>
          <p:nvPr/>
        </p:nvGraphicFramePr>
        <p:xfrm>
          <a:off x="920750" y="1649413"/>
          <a:ext cx="3003550" cy="278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5" r:id="rId5" imgW="3005588" imgH="2786113" progId="Excel.Sheet.8">
                  <p:embed/>
                </p:oleObj>
              </mc:Choice>
              <mc:Fallback>
                <p:oleObj r:id="rId5" imgW="3005588" imgH="2786113" progId="Excel.Sheet.8">
                  <p:embed/>
                  <p:pic>
                    <p:nvPicPr>
                      <p:cNvPr id="0" name="Picture 1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1649413"/>
                        <a:ext cx="3003550" cy="278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6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6709774"/>
              </p:ext>
            </p:extLst>
          </p:nvPr>
        </p:nvGraphicFramePr>
        <p:xfrm>
          <a:off x="468313" y="939800"/>
          <a:ext cx="7820025" cy="584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8" name="Лист" r:id="rId3" imgW="7819957" imgH="5838735" progId="Excel.Sheet.8">
                  <p:embed/>
                </p:oleObj>
              </mc:Choice>
              <mc:Fallback>
                <p:oleObj name="Лист" r:id="rId3" imgW="7819957" imgH="5838735" progId="Excel.Shee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39800"/>
                        <a:ext cx="7820025" cy="584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985C6-7938-4BC6-AC23-66010EDBB785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2132856"/>
            <a:ext cx="215900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2924944"/>
            <a:ext cx="215900" cy="215900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580408" y="1988666"/>
            <a:ext cx="3240064" cy="576064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Уточненный годовой план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580484" y="2853481"/>
            <a:ext cx="3023964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Фактическое исполнение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915467" y="6040785"/>
            <a:ext cx="1152128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Доходы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717255" y="6044333"/>
            <a:ext cx="1368151" cy="425901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Расходы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157407" y="5952448"/>
            <a:ext cx="2752085" cy="892774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Дефицит/</a:t>
            </a:r>
            <a:r>
              <a:rPr lang="ru-RU" sz="20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Профицит</a:t>
            </a:r>
            <a:endParaRPr lang="ru-RU" sz="20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392837" y="6354658"/>
            <a:ext cx="2232249" cy="45719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Муниципальный долг</a:t>
            </a:r>
          </a:p>
        </p:txBody>
      </p:sp>
      <p:sp>
        <p:nvSpPr>
          <p:cNvPr id="20512" name="Text Box 29"/>
          <p:cNvSpPr txBox="1">
            <a:spLocks noChangeArrowheads="1"/>
          </p:cNvSpPr>
          <p:nvPr/>
        </p:nvSpPr>
        <p:spPr bwMode="auto">
          <a:xfrm>
            <a:off x="395288" y="260350"/>
            <a:ext cx="849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000099"/>
                </a:solidFill>
                <a:latin typeface="Times New Roman" pitchFamily="18" charset="0"/>
              </a:rPr>
              <a:t>ИСПОЛНЕНИЕ КОНСОЛИДИРОВАННОГО БЮДЖЕТА ЗА </a:t>
            </a:r>
            <a:r>
              <a:rPr lang="ru-RU" sz="2000" b="1">
                <a:solidFill>
                  <a:srgbClr val="000099"/>
                </a:solidFill>
                <a:latin typeface="Arial" charset="0"/>
              </a:rPr>
              <a:t>2020</a:t>
            </a:r>
            <a:r>
              <a:rPr lang="ru-RU" sz="2000" b="1">
                <a:solidFill>
                  <a:srgbClr val="000099"/>
                </a:solidFill>
                <a:latin typeface="Times New Roman" pitchFamily="18" charset="0"/>
              </a:rPr>
              <a:t>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10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548853"/>
              </p:ext>
            </p:extLst>
          </p:nvPr>
        </p:nvGraphicFramePr>
        <p:xfrm>
          <a:off x="323850" y="1196975"/>
          <a:ext cx="6965950" cy="509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3" name="Лист" r:id="rId3" imgW="6962843" imgH="5095785" progId="Excel.Sheet.8">
                  <p:embed/>
                </p:oleObj>
              </mc:Choice>
              <mc:Fallback>
                <p:oleObj name="Лист" r:id="rId3" imgW="6962843" imgH="5095785" progId="Excel.Shee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196975"/>
                        <a:ext cx="6965950" cy="5099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D6E5DB-5440-48BC-AB67-D0587D92654B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42578" y="1068611"/>
            <a:ext cx="1368152" cy="50405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Arial"/>
                <a:cs typeface="Times New Roman" pitchFamily="18" charset="0"/>
              </a:rPr>
              <a:t>тыс.руб.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06791" y="2421062"/>
            <a:ext cx="215900" cy="215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06791" y="2995737"/>
            <a:ext cx="215900" cy="215900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723037" y="2276328"/>
            <a:ext cx="2420888" cy="576064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Налоговые доходы</a:t>
            </a: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723112" y="2923730"/>
            <a:ext cx="2420888" cy="50472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516216" y="3573016"/>
            <a:ext cx="215900" cy="215900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6723037" y="3501008"/>
            <a:ext cx="2420888" cy="647527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Безвозмездные поступления</a:t>
            </a: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2286794" y="1143918"/>
            <a:ext cx="1656184" cy="647527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2020 </a:t>
            </a: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год = </a:t>
            </a:r>
            <a:r>
              <a:rPr lang="ru-RU" sz="24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275129,4</a:t>
            </a:r>
            <a:endParaRPr lang="ru-RU" sz="2400" b="1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4412804" y="1141636"/>
            <a:ext cx="1800200" cy="647527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2021 </a:t>
            </a: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год = </a:t>
            </a:r>
            <a:r>
              <a:rPr lang="ru-RU" sz="24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268348,8</a:t>
            </a:r>
            <a:endParaRPr lang="ru-RU" sz="2400" b="1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1537" name="Text Box 33"/>
          <p:cNvSpPr txBox="1">
            <a:spLocks noChangeArrowheads="1"/>
          </p:cNvSpPr>
          <p:nvPr/>
        </p:nvSpPr>
        <p:spPr bwMode="auto">
          <a:xfrm>
            <a:off x="36513" y="61913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СКОЛЬКО ДОХОДОВ ПОСТУПИЛО В КОНСОЛИДИРОВАННЫЙ БЮДЖЕТ РАЙОНА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2020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-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2021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B0773-6E86-4B17-A364-66130D6C497D}" type="slidenum">
              <a:rPr lang="ru-RU"/>
              <a:pPr>
                <a:defRPr/>
              </a:pPr>
              <a:t>9</a:t>
            </a:fld>
            <a:endParaRPr lang="ru-RU"/>
          </a:p>
        </p:txBody>
      </p:sp>
      <p:graphicFrame>
        <p:nvGraphicFramePr>
          <p:cNvPr id="22535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2083286"/>
              </p:ext>
            </p:extLst>
          </p:nvPr>
        </p:nvGraphicFramePr>
        <p:xfrm>
          <a:off x="207963" y="1368425"/>
          <a:ext cx="8797925" cy="548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8" name="Лист" r:id="rId3" imgW="8801100" imgH="5486400" progId="Excel.Sheet.8">
                  <p:embed/>
                </p:oleObj>
              </mc:Choice>
              <mc:Fallback>
                <p:oleObj name="Лист" r:id="rId3" imgW="8801100" imgH="5486400" progId="Excel.Sheet.8">
                  <p:embed/>
                  <p:pic>
                    <p:nvPicPr>
                      <p:cNvPr id="0" name="Picture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63" y="1368425"/>
                        <a:ext cx="8797925" cy="548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364088" y="2276872"/>
            <a:ext cx="215900" cy="215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2995563"/>
            <a:ext cx="215900" cy="215900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724128" y="1772816"/>
            <a:ext cx="3312368" cy="1152128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Налоговые доходы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724424" y="2743830"/>
            <a:ext cx="2880023" cy="1009452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4005064"/>
            <a:ext cx="215900" cy="215900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5652120" y="3645024"/>
            <a:ext cx="2880320" cy="1295055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Безвозмездные поступления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0" y="2667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СТРУКТУРА ДОХОДОВ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КОНСОЛИДИРОВАННОГО БЮДЖЕТА РАЙОНА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3934</TotalTime>
  <Words>1410</Words>
  <Application>Microsoft Office PowerPoint</Application>
  <PresentationFormat>Экран (4:3)</PresentationFormat>
  <Paragraphs>371</Paragraphs>
  <Slides>25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Aharoni</vt:lpstr>
      <vt:lpstr>Arial</vt:lpstr>
      <vt:lpstr>Arial Black</vt:lpstr>
      <vt:lpstr>Calibri</vt:lpstr>
      <vt:lpstr>Times New Roman</vt:lpstr>
      <vt:lpstr>Verdana</vt:lpstr>
      <vt:lpstr>Wingdings</vt:lpstr>
      <vt:lpstr>Тема Office</vt:lpstr>
      <vt:lpstr>Лист Microsoft Excel 97-2003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Sorokina</dc:creator>
  <cp:lastModifiedBy>Пользователь Windows</cp:lastModifiedBy>
  <cp:revision>408</cp:revision>
  <dcterms:created xsi:type="dcterms:W3CDTF">2015-07-30T06:58:30Z</dcterms:created>
  <dcterms:modified xsi:type="dcterms:W3CDTF">2022-08-25T12:59:20Z</dcterms:modified>
</cp:coreProperties>
</file>